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630" r:id="rId2"/>
    <p:sldId id="697" r:id="rId3"/>
    <p:sldId id="688" r:id="rId4"/>
    <p:sldId id="661" r:id="rId5"/>
    <p:sldId id="631" r:id="rId6"/>
    <p:sldId id="659" r:id="rId7"/>
    <p:sldId id="257" r:id="rId8"/>
    <p:sldId id="632" r:id="rId9"/>
    <p:sldId id="633" r:id="rId10"/>
    <p:sldId id="634" r:id="rId11"/>
    <p:sldId id="635" r:id="rId12"/>
    <p:sldId id="636" r:id="rId13"/>
    <p:sldId id="637" r:id="rId14"/>
    <p:sldId id="638" r:id="rId15"/>
    <p:sldId id="660"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4" r:id="rId32"/>
    <p:sldId id="655" r:id="rId33"/>
    <p:sldId id="656" r:id="rId34"/>
    <p:sldId id="693" r:id="rId35"/>
    <p:sldId id="690" r:id="rId36"/>
    <p:sldId id="692" r:id="rId37"/>
    <p:sldId id="658" r:id="rId38"/>
    <p:sldId id="689" r:id="rId39"/>
    <p:sldId id="664" r:id="rId40"/>
    <p:sldId id="665" r:id="rId41"/>
    <p:sldId id="666" r:id="rId42"/>
    <p:sldId id="667" r:id="rId43"/>
    <p:sldId id="668" r:id="rId44"/>
    <p:sldId id="669" r:id="rId45"/>
    <p:sldId id="670" r:id="rId46"/>
    <p:sldId id="671" r:id="rId47"/>
    <p:sldId id="672" r:id="rId48"/>
    <p:sldId id="673" r:id="rId49"/>
    <p:sldId id="674" r:id="rId50"/>
    <p:sldId id="675" r:id="rId51"/>
    <p:sldId id="676" r:id="rId52"/>
    <p:sldId id="685" r:id="rId53"/>
    <p:sldId id="686" r:id="rId54"/>
    <p:sldId id="687" r:id="rId55"/>
    <p:sldId id="677" r:id="rId56"/>
    <p:sldId id="678" r:id="rId57"/>
    <p:sldId id="681" r:id="rId58"/>
    <p:sldId id="682" r:id="rId59"/>
    <p:sldId id="679" r:id="rId60"/>
    <p:sldId id="680" r:id="rId61"/>
    <p:sldId id="691" r:id="rId62"/>
    <p:sldId id="695" r:id="rId63"/>
    <p:sldId id="69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4660"/>
  </p:normalViewPr>
  <p:slideViewPr>
    <p:cSldViewPr snapToGrid="0">
      <p:cViewPr varScale="1">
        <p:scale>
          <a:sx n="121" d="100"/>
          <a:sy n="121"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48936-7E5D-4246-AB00-6E7EE3594EC2}" type="datetimeFigureOut">
              <a:rPr lang="pt-BR" smtClean="0"/>
              <a:t>21/07/2022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1E520-EE33-4B6D-AC2A-E9D632EB0C12}" type="slidenum">
              <a:rPr lang="pt-BR" smtClean="0"/>
              <a:t>‹#›</a:t>
            </a:fld>
            <a:endParaRPr lang="pt-BR"/>
          </a:p>
        </p:txBody>
      </p:sp>
    </p:spTree>
    <p:extLst>
      <p:ext uri="{BB962C8B-B14F-4D97-AF65-F5344CB8AC3E}">
        <p14:creationId xmlns:p14="http://schemas.microsoft.com/office/powerpoint/2010/main" val="377205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D794-EF51-BC75-703C-DFC717B01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9EB08447-3BD1-0F12-D048-79B8E8FB9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C678B8DB-BDC5-355A-80D5-F758AC9E97AF}"/>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BB5742B3-5AC4-C020-58E3-6B47BAA4826E}"/>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1A4DFB8F-288B-0F5D-DF52-57BE9078A038}"/>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3632826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ED0F-8E2A-F426-5CBD-826A99288E79}"/>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409DAC2F-2397-EDB7-CBB5-22250A890C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1DC58235-4B64-0AA0-511B-05ACDBDD8C7A}"/>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1B3D63E9-5E3A-B324-EFA5-1B5B739538E9}"/>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13F1A228-FFDB-B323-6E0E-FC4F9B879283}"/>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33507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9B3A7-0477-4C33-2CEF-D49E4EA53C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23C16476-2DDC-6521-A88A-537E283603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AFE891D-A983-D27A-3C82-7DB4AA3D2351}"/>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02BEF715-A90B-BF20-AB0A-9E0AFF09A85F}"/>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CB72960-27F9-04E8-6668-E120A3A4274D}"/>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335926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025E-80CF-B8A0-176A-92C71CBB108F}"/>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E24542A1-7B2B-1C7D-1AEB-542D28B30A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7E2A54E-8D57-6EE5-3F00-DEA4C36587F5}"/>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4582C0E1-40BA-E647-5744-FC15A8B6511D}"/>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4318464-60AF-D7B1-7202-B1262D58D2EB}"/>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345601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FC3-4AFA-6C43-5168-C0EB8A564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24CDF720-C9EA-3283-18F6-FB8F6A44E6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E4D69D-4848-FEEE-F838-4854BABCDD25}"/>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130FF25A-DCF2-D5DC-60E5-AD29B8A360A4}"/>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0BE84E74-1496-2E9D-6EC6-A4194D5863F1}"/>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276414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57EF-4433-B78C-85E4-A4652AA89314}"/>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2061823B-45D0-91EA-B0A0-A0713232E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CFF3BB28-48D9-B9B2-82CF-011D4083A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4BB59BCB-AA83-069F-C6E3-B13369A42E99}"/>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6" name="Footer Placeholder 5">
            <a:extLst>
              <a:ext uri="{FF2B5EF4-FFF2-40B4-BE49-F238E27FC236}">
                <a16:creationId xmlns:a16="http://schemas.microsoft.com/office/drawing/2014/main" id="{9113A67F-0C0C-55FB-2EC6-F5B8221CAB1E}"/>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6392F403-3572-E8B5-DF7A-304ABD34CF62}"/>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209889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B01-7BCE-B265-AD73-E36567B2A829}"/>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CD48B7D9-7AD7-73C5-A6C1-80374CD490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A6E43-D436-F708-26BB-941930B97B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B2CE906B-7D2E-4E80-C64A-B510A6E54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15980-48BE-6025-6A3E-7A11AB89C1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32E66756-280F-8635-1622-22B0B28F8257}"/>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8" name="Footer Placeholder 7">
            <a:extLst>
              <a:ext uri="{FF2B5EF4-FFF2-40B4-BE49-F238E27FC236}">
                <a16:creationId xmlns:a16="http://schemas.microsoft.com/office/drawing/2014/main" id="{A2290651-53B2-523E-9B4A-1FB562729DF9}"/>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DAC955B4-75A1-2250-FF4F-204D753A657F}"/>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422294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5045-72D7-42F2-8308-1F349E7FA4E1}"/>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B3338F96-9B7C-5EFA-834C-3E3DDD10F81B}"/>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4" name="Footer Placeholder 3">
            <a:extLst>
              <a:ext uri="{FF2B5EF4-FFF2-40B4-BE49-F238E27FC236}">
                <a16:creationId xmlns:a16="http://schemas.microsoft.com/office/drawing/2014/main" id="{F06331FA-AD48-2AC8-2B59-05539E29B962}"/>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E9B90299-8F36-2328-A72B-D3107B4B6042}"/>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401217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4A673-CF6C-2A98-1443-02D2DDE9DD85}"/>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3" name="Footer Placeholder 2">
            <a:extLst>
              <a:ext uri="{FF2B5EF4-FFF2-40B4-BE49-F238E27FC236}">
                <a16:creationId xmlns:a16="http://schemas.microsoft.com/office/drawing/2014/main" id="{DF08084A-0EDD-8620-5B72-52376F57FE1D}"/>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6EC1767D-7DA3-7F68-CA44-AB6BD426109E}"/>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2660780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830E-CA32-C9F4-406F-FA8D2AAD7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94C536B9-003B-1C9E-E7A2-60868A85D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BDCCCFCB-7C06-EE88-9C8E-13E581D8B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47BD4-FC36-0CDC-DC71-81C2DB0E111F}"/>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6" name="Footer Placeholder 5">
            <a:extLst>
              <a:ext uri="{FF2B5EF4-FFF2-40B4-BE49-F238E27FC236}">
                <a16:creationId xmlns:a16="http://schemas.microsoft.com/office/drawing/2014/main" id="{ABE3953B-C0B6-F7E4-8766-A9E0B12065DD}"/>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64509D0-A442-D9CE-9430-37108D28A1C1}"/>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151529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F944-9454-0E83-5E4D-5AE1856A3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5AC991AD-3047-47B8-6F53-082A6CACC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3EFE24F4-8E54-BDEF-558F-DA3DC0AF6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724A6D-C252-3984-7513-5701CEA66A00}"/>
              </a:ext>
            </a:extLst>
          </p:cNvPr>
          <p:cNvSpPr>
            <a:spLocks noGrp="1"/>
          </p:cNvSpPr>
          <p:nvPr>
            <p:ph type="dt" sz="half" idx="10"/>
          </p:nvPr>
        </p:nvSpPr>
        <p:spPr/>
        <p:txBody>
          <a:bodyPr/>
          <a:lstStyle/>
          <a:p>
            <a:fld id="{84E4EAC4-D127-4411-858E-7EE1F032FDB1}" type="datetimeFigureOut">
              <a:rPr lang="pt-BR" smtClean="0"/>
              <a:t>21/07/2022</a:t>
            </a:fld>
            <a:endParaRPr lang="pt-BR"/>
          </a:p>
        </p:txBody>
      </p:sp>
      <p:sp>
        <p:nvSpPr>
          <p:cNvPr id="6" name="Footer Placeholder 5">
            <a:extLst>
              <a:ext uri="{FF2B5EF4-FFF2-40B4-BE49-F238E27FC236}">
                <a16:creationId xmlns:a16="http://schemas.microsoft.com/office/drawing/2014/main" id="{9F6FB5E7-E517-B2D1-EBCA-2866AE69B38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6BCFF59B-0673-63F6-AC80-131A1DF46C70}"/>
              </a:ext>
            </a:extLst>
          </p:cNvPr>
          <p:cNvSpPr>
            <a:spLocks noGrp="1"/>
          </p:cNvSpPr>
          <p:nvPr>
            <p:ph type="sldNum" sz="quarter" idx="12"/>
          </p:nvPr>
        </p:nvSpPr>
        <p:spPr/>
        <p:txBody>
          <a:bodyPr/>
          <a:lstStyle/>
          <a:p>
            <a:fld id="{59B75520-5179-4A03-A7AE-947AF85EC411}" type="slidenum">
              <a:rPr lang="pt-BR" smtClean="0"/>
              <a:t>‹#›</a:t>
            </a:fld>
            <a:endParaRPr lang="pt-BR"/>
          </a:p>
        </p:txBody>
      </p:sp>
    </p:spTree>
    <p:extLst>
      <p:ext uri="{BB962C8B-B14F-4D97-AF65-F5344CB8AC3E}">
        <p14:creationId xmlns:p14="http://schemas.microsoft.com/office/powerpoint/2010/main" val="1808891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20BE2-E3DF-3CF4-090A-EED014838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546C2AA4-F966-ED74-D191-0C869307D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6BECC25C-6239-5CD2-2DB0-D9046475A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4EAC4-D127-4411-858E-7EE1F032FDB1}" type="datetimeFigureOut">
              <a:rPr lang="pt-BR" smtClean="0"/>
              <a:t>21/07/2022</a:t>
            </a:fld>
            <a:endParaRPr lang="pt-BR"/>
          </a:p>
        </p:txBody>
      </p:sp>
      <p:sp>
        <p:nvSpPr>
          <p:cNvPr id="5" name="Footer Placeholder 4">
            <a:extLst>
              <a:ext uri="{FF2B5EF4-FFF2-40B4-BE49-F238E27FC236}">
                <a16:creationId xmlns:a16="http://schemas.microsoft.com/office/drawing/2014/main" id="{E249F0F7-F1FF-B24B-5402-562CCC35A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E7EF7DDE-36D9-1036-1431-1E03271604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B75520-5179-4A03-A7AE-947AF85EC411}" type="slidenum">
              <a:rPr lang="pt-BR" smtClean="0"/>
              <a:t>‹#›</a:t>
            </a:fld>
            <a:endParaRPr lang="pt-BR"/>
          </a:p>
        </p:txBody>
      </p:sp>
    </p:spTree>
    <p:extLst>
      <p:ext uri="{BB962C8B-B14F-4D97-AF65-F5344CB8AC3E}">
        <p14:creationId xmlns:p14="http://schemas.microsoft.com/office/powerpoint/2010/main" val="94770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2DCA7A-ACCA-F044-84E8-575B0F464478}"/>
              </a:ext>
            </a:extLst>
          </p:cNvPr>
          <p:cNvPicPr>
            <a:picLocks noChangeAspect="1"/>
          </p:cNvPicPr>
          <p:nvPr/>
        </p:nvPicPr>
        <p:blipFill rotWithShape="1">
          <a:blip r:embed="rId2">
            <a:extLst>
              <a:ext uri="{28A0092B-C50C-407E-A947-70E740481C1C}">
                <a14:useLocalDpi xmlns:a14="http://schemas.microsoft.com/office/drawing/2010/main" val="0"/>
              </a:ext>
            </a:extLst>
          </a:blip>
          <a:srcRect t="15230" b="34173"/>
          <a:stretch/>
        </p:blipFill>
        <p:spPr>
          <a:xfrm>
            <a:off x="-11451" y="105"/>
            <a:ext cx="12214901" cy="1764873"/>
          </a:xfrm>
          <a:prstGeom prst="rect">
            <a:avLst/>
          </a:prstGeom>
          <a:ln>
            <a:noFill/>
          </a:ln>
        </p:spPr>
      </p:pic>
      <p:sp>
        <p:nvSpPr>
          <p:cNvPr id="5" name="Title 1">
            <a:extLst>
              <a:ext uri="{FF2B5EF4-FFF2-40B4-BE49-F238E27FC236}">
                <a16:creationId xmlns:a16="http://schemas.microsoft.com/office/drawing/2014/main" id="{6DC33C4B-F6F1-A642-83E1-7C3D71B89234}"/>
              </a:ext>
            </a:extLst>
          </p:cNvPr>
          <p:cNvSpPr txBox="1">
            <a:spLocks/>
          </p:cNvSpPr>
          <p:nvPr/>
        </p:nvSpPr>
        <p:spPr>
          <a:xfrm>
            <a:off x="1548252" y="1872847"/>
            <a:ext cx="9095493" cy="1678730"/>
          </a:xfrm>
          <a:prstGeom prst="rect">
            <a:avLst/>
          </a:prstGeom>
        </p:spPr>
        <p:txBody>
          <a:bodyPr/>
          <a:lstStyle>
            <a:lvl1pPr marL="0" marR="0" indent="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9pPr>
          </a:lstStyle>
          <a:p>
            <a:pPr hangingPunct="1"/>
            <a:r>
              <a:rPr lang="en-US" sz="7500" dirty="0">
                <a:solidFill>
                  <a:srgbClr val="4472C4"/>
                </a:solidFill>
                <a:latin typeface="Calibri Light" panose="020F0302020204030204" pitchFamily="34" charset="0"/>
                <a:cs typeface="Calibri Light" panose="020F0302020204030204" pitchFamily="34" charset="0"/>
              </a:rPr>
              <a:t>Climate</a:t>
            </a:r>
            <a:r>
              <a:rPr lang="en-US" sz="7500" dirty="0">
                <a:solidFill>
                  <a:schemeClr val="accent1"/>
                </a:solidFill>
                <a:latin typeface="Calibri Light" panose="020F0302020204030204" pitchFamily="34" charset="0"/>
                <a:cs typeface="Calibri Light" panose="020F0302020204030204" pitchFamily="34" charset="0"/>
              </a:rPr>
              <a:t> Processing Using QGIS</a:t>
            </a:r>
          </a:p>
        </p:txBody>
      </p:sp>
      <p:sp>
        <p:nvSpPr>
          <p:cNvPr id="6" name="TextBox 5">
            <a:extLst>
              <a:ext uri="{FF2B5EF4-FFF2-40B4-BE49-F238E27FC236}">
                <a16:creationId xmlns:a16="http://schemas.microsoft.com/office/drawing/2014/main" id="{04C7BE0B-614A-E042-B001-2EE4EA766AA6}"/>
              </a:ext>
            </a:extLst>
          </p:cNvPr>
          <p:cNvSpPr txBox="1"/>
          <p:nvPr/>
        </p:nvSpPr>
        <p:spPr>
          <a:xfrm>
            <a:off x="4531338" y="4453098"/>
            <a:ext cx="3129319" cy="525080"/>
          </a:xfrm>
          <a:prstGeom prst="rect">
            <a:avLst/>
          </a:prstGeom>
          <a:noFill/>
        </p:spPr>
        <p:txBody>
          <a:bodyPr wrap="none" rtlCol="0">
            <a:spAutoFit/>
          </a:bodyPr>
          <a:lstStyle/>
          <a:p>
            <a:pPr algn="ctr"/>
            <a:r>
              <a:rPr lang="en-US" sz="2812" dirty="0">
                <a:solidFill>
                  <a:srgbClr val="0070C0"/>
                </a:solidFill>
                <a:latin typeface="Calibri" panose="020F0502020204030204" pitchFamily="34" charset="0"/>
                <a:cs typeface="Calibri" panose="020F0502020204030204" pitchFamily="34" charset="0"/>
              </a:rPr>
              <a:t>University of Florida</a:t>
            </a:r>
          </a:p>
        </p:txBody>
      </p:sp>
      <p:pic>
        <p:nvPicPr>
          <p:cNvPr id="7" name="Picture 6">
            <a:extLst>
              <a:ext uri="{FF2B5EF4-FFF2-40B4-BE49-F238E27FC236}">
                <a16:creationId xmlns:a16="http://schemas.microsoft.com/office/drawing/2014/main" id="{B53DE92D-7780-BB46-B304-6B6DDF0460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5901" y="5449064"/>
            <a:ext cx="3640192" cy="112477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699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2 – Load occurrence data</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DCE9F18A-1C7B-63C0-0301-43F463A46E70}"/>
              </a:ext>
            </a:extLst>
          </p:cNvPr>
          <p:cNvPicPr>
            <a:picLocks noChangeAspect="1"/>
          </p:cNvPicPr>
          <p:nvPr/>
        </p:nvPicPr>
        <p:blipFill rotWithShape="1">
          <a:blip r:embed="rId3"/>
          <a:srcRect b="7132"/>
          <a:stretch/>
        </p:blipFill>
        <p:spPr>
          <a:xfrm>
            <a:off x="693103" y="869062"/>
            <a:ext cx="10805787" cy="5644766"/>
          </a:xfrm>
          <a:prstGeom prst="rect">
            <a:avLst/>
          </a:prstGeom>
          <a:ln>
            <a:solidFill>
              <a:schemeClr val="bg2">
                <a:lumMod val="75000"/>
              </a:schemeClr>
            </a:solidFill>
          </a:ln>
        </p:spPr>
      </p:pic>
      <p:sp>
        <p:nvSpPr>
          <p:cNvPr id="10" name="TextBox 9">
            <a:extLst>
              <a:ext uri="{FF2B5EF4-FFF2-40B4-BE49-F238E27FC236}">
                <a16:creationId xmlns:a16="http://schemas.microsoft.com/office/drawing/2014/main" id="{3186A1D3-850A-C8BD-F5D2-6EB45F95316A}"/>
              </a:ext>
            </a:extLst>
          </p:cNvPr>
          <p:cNvSpPr txBox="1"/>
          <p:nvPr/>
        </p:nvSpPr>
        <p:spPr>
          <a:xfrm>
            <a:off x="353856" y="5202226"/>
            <a:ext cx="2804013"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Click on the three dots button after “File name”. </a:t>
            </a:r>
          </a:p>
        </p:txBody>
      </p:sp>
    </p:spTree>
    <p:extLst>
      <p:ext uri="{BB962C8B-B14F-4D97-AF65-F5344CB8AC3E}">
        <p14:creationId xmlns:p14="http://schemas.microsoft.com/office/powerpoint/2010/main" val="396871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2 – Load occurrence data</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10" name="Picture 9">
            <a:extLst>
              <a:ext uri="{FF2B5EF4-FFF2-40B4-BE49-F238E27FC236}">
                <a16:creationId xmlns:a16="http://schemas.microsoft.com/office/drawing/2014/main" id="{26D61FF4-0D69-CF08-8629-94FE3E211DA2}"/>
              </a:ext>
            </a:extLst>
          </p:cNvPr>
          <p:cNvPicPr>
            <a:picLocks noChangeAspect="1"/>
          </p:cNvPicPr>
          <p:nvPr/>
        </p:nvPicPr>
        <p:blipFill rotWithShape="1">
          <a:blip r:embed="rId3"/>
          <a:srcRect b="6977"/>
          <a:stretch/>
        </p:blipFill>
        <p:spPr>
          <a:xfrm>
            <a:off x="684068" y="859621"/>
            <a:ext cx="10823860" cy="5663648"/>
          </a:xfrm>
          <a:prstGeom prst="rect">
            <a:avLst/>
          </a:prstGeom>
          <a:ln w="25400">
            <a:solidFill>
              <a:schemeClr val="bg2">
                <a:lumMod val="75000"/>
              </a:schemeClr>
            </a:solidFill>
          </a:ln>
        </p:spPr>
      </p:pic>
      <p:sp>
        <p:nvSpPr>
          <p:cNvPr id="11" name="TextBox 10">
            <a:extLst>
              <a:ext uri="{FF2B5EF4-FFF2-40B4-BE49-F238E27FC236}">
                <a16:creationId xmlns:a16="http://schemas.microsoft.com/office/drawing/2014/main" id="{F7176788-B048-E757-6374-B3AE39443E9F}"/>
              </a:ext>
            </a:extLst>
          </p:cNvPr>
          <p:cNvSpPr txBox="1"/>
          <p:nvPr/>
        </p:nvSpPr>
        <p:spPr>
          <a:xfrm>
            <a:off x="385753" y="4902686"/>
            <a:ext cx="2804013"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Choose the </a:t>
            </a:r>
            <a:r>
              <a:rPr lang="en-US" sz="2000" b="1" i="1" dirty="0">
                <a:solidFill>
                  <a:schemeClr val="tx1">
                    <a:lumMod val="65000"/>
                    <a:lumOff val="35000"/>
                  </a:schemeClr>
                </a:solidFill>
              </a:rPr>
              <a:t>occurrence file saved as .csv</a:t>
            </a:r>
            <a:r>
              <a:rPr lang="en-US" sz="2000" b="1" dirty="0">
                <a:solidFill>
                  <a:schemeClr val="tx1">
                    <a:lumMod val="65000"/>
                    <a:lumOff val="35000"/>
                  </a:schemeClr>
                </a:solidFill>
              </a:rPr>
              <a:t>. For this tutorial, we will use </a:t>
            </a:r>
            <a:r>
              <a:rPr lang="en-US" sz="2000" b="1" dirty="0" err="1">
                <a:solidFill>
                  <a:schemeClr val="tx1">
                    <a:lumMod val="65000"/>
                    <a:lumOff val="35000"/>
                  </a:schemeClr>
                </a:solidFill>
              </a:rPr>
              <a:t>Diapensiaceae</a:t>
            </a:r>
            <a:r>
              <a:rPr lang="en-US" sz="2000" b="1" dirty="0">
                <a:solidFill>
                  <a:schemeClr val="tx1">
                    <a:lumMod val="65000"/>
                    <a:lumOff val="35000"/>
                  </a:schemeClr>
                </a:solidFill>
              </a:rPr>
              <a:t> data. Click “Open”.</a:t>
            </a:r>
          </a:p>
        </p:txBody>
      </p:sp>
    </p:spTree>
    <p:extLst>
      <p:ext uri="{BB962C8B-B14F-4D97-AF65-F5344CB8AC3E}">
        <p14:creationId xmlns:p14="http://schemas.microsoft.com/office/powerpoint/2010/main" val="38079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2 – Load occurrence data</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2415C79E-E3DB-A88C-AE66-EE75C72ECDD5}"/>
              </a:ext>
            </a:extLst>
          </p:cNvPr>
          <p:cNvPicPr>
            <a:picLocks noChangeAspect="1"/>
          </p:cNvPicPr>
          <p:nvPr/>
        </p:nvPicPr>
        <p:blipFill rotWithShape="1">
          <a:blip r:embed="rId3"/>
          <a:srcRect b="6977"/>
          <a:stretch/>
        </p:blipFill>
        <p:spPr>
          <a:xfrm>
            <a:off x="698200" y="867944"/>
            <a:ext cx="10792048" cy="5647002"/>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38ACA23-0A50-61DF-0851-41B48ACED0F7}"/>
              </a:ext>
            </a:extLst>
          </p:cNvPr>
          <p:cNvSpPr txBox="1"/>
          <p:nvPr/>
        </p:nvSpPr>
        <p:spPr>
          <a:xfrm>
            <a:off x="353856" y="4894364"/>
            <a:ext cx="338880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Set the “X field” as </a:t>
            </a:r>
            <a:r>
              <a:rPr lang="en-US" sz="2000" b="1" i="1" dirty="0">
                <a:solidFill>
                  <a:schemeClr val="tx1">
                    <a:lumMod val="65000"/>
                    <a:lumOff val="35000"/>
                  </a:schemeClr>
                </a:solidFill>
              </a:rPr>
              <a:t>longitude</a:t>
            </a:r>
            <a:r>
              <a:rPr lang="en-US" sz="2000" b="1" dirty="0">
                <a:solidFill>
                  <a:schemeClr val="tx1">
                    <a:lumMod val="65000"/>
                    <a:lumOff val="35000"/>
                  </a:schemeClr>
                </a:solidFill>
              </a:rPr>
              <a:t> and the “Y field” as </a:t>
            </a:r>
            <a:r>
              <a:rPr lang="en-US" sz="2000" b="1" i="1" dirty="0">
                <a:solidFill>
                  <a:schemeClr val="tx1">
                    <a:lumMod val="65000"/>
                    <a:lumOff val="35000"/>
                  </a:schemeClr>
                </a:solidFill>
              </a:rPr>
              <a:t>latitude</a:t>
            </a:r>
            <a:r>
              <a:rPr lang="en-US" sz="2000" b="1" dirty="0">
                <a:solidFill>
                  <a:schemeClr val="tx1">
                    <a:lumMod val="65000"/>
                    <a:lumOff val="35000"/>
                  </a:schemeClr>
                </a:solidFill>
              </a:rPr>
              <a:t>. Make sure the “Geometry CRS” is set as </a:t>
            </a:r>
            <a:r>
              <a:rPr lang="en-US" sz="2000" b="1" i="1" dirty="0">
                <a:solidFill>
                  <a:schemeClr val="tx1">
                    <a:lumMod val="65000"/>
                    <a:lumOff val="35000"/>
                  </a:schemeClr>
                </a:solidFill>
              </a:rPr>
              <a:t>EPSG:4326 – WGS 84</a:t>
            </a:r>
            <a:r>
              <a:rPr lang="en-US" sz="2000" b="1" dirty="0">
                <a:solidFill>
                  <a:schemeClr val="tx1">
                    <a:lumMod val="65000"/>
                    <a:lumOff val="35000"/>
                  </a:schemeClr>
                </a:solidFill>
              </a:rPr>
              <a:t>. Click “Add”.</a:t>
            </a:r>
          </a:p>
        </p:txBody>
      </p:sp>
    </p:spTree>
    <p:extLst>
      <p:ext uri="{BB962C8B-B14F-4D97-AF65-F5344CB8AC3E}">
        <p14:creationId xmlns:p14="http://schemas.microsoft.com/office/powerpoint/2010/main" val="49106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2 – Load occurrence data</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1676F40B-1F89-4924-24E6-5FC9563848DD}"/>
              </a:ext>
            </a:extLst>
          </p:cNvPr>
          <p:cNvPicPr>
            <a:picLocks noChangeAspect="1"/>
          </p:cNvPicPr>
          <p:nvPr/>
        </p:nvPicPr>
        <p:blipFill rotWithShape="1">
          <a:blip r:embed="rId3"/>
          <a:srcRect b="6666"/>
          <a:stretch/>
        </p:blipFill>
        <p:spPr>
          <a:xfrm>
            <a:off x="693769" y="855276"/>
            <a:ext cx="10804455" cy="5672339"/>
          </a:xfrm>
          <a:prstGeom prst="rect">
            <a:avLst/>
          </a:prstGeom>
          <a:ln w="25400">
            <a:solidFill>
              <a:schemeClr val="bg2">
                <a:lumMod val="75000"/>
              </a:schemeClr>
            </a:solidFill>
          </a:ln>
        </p:spPr>
      </p:pic>
      <p:sp>
        <p:nvSpPr>
          <p:cNvPr id="11" name="TextBox 10">
            <a:extLst>
              <a:ext uri="{FF2B5EF4-FFF2-40B4-BE49-F238E27FC236}">
                <a16:creationId xmlns:a16="http://schemas.microsoft.com/office/drawing/2014/main" id="{B56D12BA-ED65-7161-7CCD-9F8DB27A99CF}"/>
              </a:ext>
            </a:extLst>
          </p:cNvPr>
          <p:cNvSpPr txBox="1"/>
          <p:nvPr/>
        </p:nvSpPr>
        <p:spPr>
          <a:xfrm>
            <a:off x="353856" y="5225827"/>
            <a:ext cx="338880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occurrences</a:t>
            </a:r>
            <a:r>
              <a:rPr lang="en-US" sz="2000" b="1" dirty="0">
                <a:solidFill>
                  <a:schemeClr val="tx1">
                    <a:lumMod val="65000"/>
                    <a:lumOff val="35000"/>
                  </a:schemeClr>
                </a:solidFill>
              </a:rPr>
              <a:t> will be displayed on top of the </a:t>
            </a:r>
            <a:r>
              <a:rPr lang="en-US" sz="2000" b="1" i="1" dirty="0" err="1">
                <a:solidFill>
                  <a:schemeClr val="tx1">
                    <a:lumMod val="65000"/>
                    <a:lumOff val="35000"/>
                  </a:schemeClr>
                </a:solidFill>
              </a:rPr>
              <a:t>bioclim</a:t>
            </a:r>
            <a:r>
              <a:rPr lang="en-US" sz="2000" b="1" dirty="0">
                <a:solidFill>
                  <a:schemeClr val="tx1">
                    <a:lumMod val="65000"/>
                    <a:lumOff val="35000"/>
                  </a:schemeClr>
                </a:solidFill>
              </a:rPr>
              <a:t> layer. They will be listed in the window “Layers”.</a:t>
            </a:r>
          </a:p>
        </p:txBody>
      </p:sp>
    </p:spTree>
    <p:extLst>
      <p:ext uri="{BB962C8B-B14F-4D97-AF65-F5344CB8AC3E}">
        <p14:creationId xmlns:p14="http://schemas.microsoft.com/office/powerpoint/2010/main" val="351371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Tips when using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779CB7DD-8984-85BA-9154-8D3737C142A5}"/>
              </a:ext>
            </a:extLst>
          </p:cNvPr>
          <p:cNvPicPr>
            <a:picLocks noChangeAspect="1"/>
          </p:cNvPicPr>
          <p:nvPr/>
        </p:nvPicPr>
        <p:blipFill rotWithShape="1">
          <a:blip r:embed="rId3"/>
          <a:srcRect t="54295" r="75050" b="6977"/>
          <a:stretch/>
        </p:blipFill>
        <p:spPr>
          <a:xfrm>
            <a:off x="712027" y="974827"/>
            <a:ext cx="6222572" cy="5433236"/>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FC0E912A-0BFF-E0D6-2521-16C253055B6A}"/>
              </a:ext>
            </a:extLst>
          </p:cNvPr>
          <p:cNvSpPr txBox="1"/>
          <p:nvPr/>
        </p:nvSpPr>
        <p:spPr>
          <a:xfrm>
            <a:off x="7400310" y="978569"/>
            <a:ext cx="4079663" cy="5293757"/>
          </a:xfrm>
          <a:prstGeom prst="rect">
            <a:avLst/>
          </a:prstGeom>
          <a:solidFill>
            <a:schemeClr val="bg2"/>
          </a:solidFill>
          <a:ln w="25400">
            <a:solidFill>
              <a:schemeClr val="bg2">
                <a:lumMod val="75000"/>
              </a:schemeClr>
            </a:solidFill>
          </a:ln>
        </p:spPr>
        <p:txBody>
          <a:bodyPr wrap="square" rtlCol="0">
            <a:spAutoFit/>
          </a:bodyPr>
          <a:lstStyle/>
          <a:p>
            <a:r>
              <a:rPr lang="en-US" sz="2600" b="1" dirty="0">
                <a:solidFill>
                  <a:schemeClr val="tx1">
                    <a:lumMod val="65000"/>
                    <a:lumOff val="35000"/>
                  </a:schemeClr>
                </a:solidFill>
              </a:rPr>
              <a:t>You can choose which created layers you want to display.</a:t>
            </a:r>
          </a:p>
          <a:p>
            <a:endParaRPr lang="en-US" sz="2600" b="1" dirty="0">
              <a:solidFill>
                <a:schemeClr val="tx1">
                  <a:lumMod val="65000"/>
                  <a:lumOff val="35000"/>
                </a:schemeClr>
              </a:solidFill>
            </a:endParaRPr>
          </a:p>
          <a:p>
            <a:r>
              <a:rPr lang="en-US" sz="2600" b="1" dirty="0">
                <a:solidFill>
                  <a:schemeClr val="tx1">
                    <a:lumMod val="65000"/>
                    <a:lumOff val="35000"/>
                  </a:schemeClr>
                </a:solidFill>
              </a:rPr>
              <a:t>The order of the layers matters; the oldest will always be the one on the bottom!</a:t>
            </a:r>
          </a:p>
          <a:p>
            <a:endParaRPr lang="en-US" sz="2600" b="1" dirty="0">
              <a:solidFill>
                <a:schemeClr val="tx1">
                  <a:lumMod val="65000"/>
                  <a:lumOff val="35000"/>
                </a:schemeClr>
              </a:solidFill>
            </a:endParaRPr>
          </a:p>
          <a:p>
            <a:r>
              <a:rPr lang="en-US" sz="2600" b="1" dirty="0">
                <a:solidFill>
                  <a:schemeClr val="tx1">
                    <a:lumMod val="65000"/>
                    <a:lumOff val="35000"/>
                  </a:schemeClr>
                </a:solidFill>
              </a:rPr>
              <a:t>Also, the colors of the layers will change as well depending on the machine and iteration! </a:t>
            </a:r>
          </a:p>
        </p:txBody>
      </p:sp>
    </p:spTree>
    <p:extLst>
      <p:ext uri="{BB962C8B-B14F-4D97-AF65-F5344CB8AC3E}">
        <p14:creationId xmlns:p14="http://schemas.microsoft.com/office/powerpoint/2010/main" val="124320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3 – Create alpha hull</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779CB7DD-8984-85BA-9154-8D3737C142A5}"/>
              </a:ext>
            </a:extLst>
          </p:cNvPr>
          <p:cNvPicPr>
            <a:picLocks noChangeAspect="1"/>
          </p:cNvPicPr>
          <p:nvPr/>
        </p:nvPicPr>
        <p:blipFill rotWithShape="1">
          <a:blip r:embed="rId3"/>
          <a:srcRect b="6977"/>
          <a:stretch/>
        </p:blipFill>
        <p:spPr>
          <a:xfrm>
            <a:off x="683805" y="860301"/>
            <a:ext cx="10824390" cy="5663925"/>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A28D92B0-93D0-0520-8E2D-CC5D1B1524EB}"/>
              </a:ext>
            </a:extLst>
          </p:cNvPr>
          <p:cNvSpPr txBox="1"/>
          <p:nvPr/>
        </p:nvSpPr>
        <p:spPr>
          <a:xfrm>
            <a:off x="353856" y="4894364"/>
            <a:ext cx="338880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On the right side of your screen within the “Processing Toolbox” click “Vector geometry” and then “Concave hull (alpha shapes)”.</a:t>
            </a:r>
          </a:p>
        </p:txBody>
      </p:sp>
    </p:spTree>
    <p:extLst>
      <p:ext uri="{BB962C8B-B14F-4D97-AF65-F5344CB8AC3E}">
        <p14:creationId xmlns:p14="http://schemas.microsoft.com/office/powerpoint/2010/main" val="317975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3 – Create alpha hull</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638D55D2-8998-AC92-F884-F2C7ACA3A9FA}"/>
              </a:ext>
            </a:extLst>
          </p:cNvPr>
          <p:cNvPicPr>
            <a:picLocks noChangeAspect="1"/>
          </p:cNvPicPr>
          <p:nvPr/>
        </p:nvPicPr>
        <p:blipFill rotWithShape="1">
          <a:blip r:embed="rId3"/>
          <a:srcRect b="6666"/>
          <a:stretch/>
        </p:blipFill>
        <p:spPr>
          <a:xfrm>
            <a:off x="665416" y="840390"/>
            <a:ext cx="10861163" cy="5702110"/>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C1ABD23D-F311-771C-0F91-A5E265E9FFD7}"/>
              </a:ext>
            </a:extLst>
          </p:cNvPr>
          <p:cNvSpPr txBox="1"/>
          <p:nvPr/>
        </p:nvSpPr>
        <p:spPr>
          <a:xfrm>
            <a:off x="353856" y="4926439"/>
            <a:ext cx="338880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occurrence data</a:t>
            </a:r>
            <a:r>
              <a:rPr lang="en-US" sz="2000" b="1" dirty="0">
                <a:solidFill>
                  <a:schemeClr val="tx1">
                    <a:lumMod val="65000"/>
                    <a:lumOff val="35000"/>
                  </a:schemeClr>
                </a:solidFill>
              </a:rPr>
              <a:t> layer under “Input point layer”, set threshold to 1, and click “Run”.</a:t>
            </a:r>
          </a:p>
        </p:txBody>
      </p:sp>
      <p:sp>
        <p:nvSpPr>
          <p:cNvPr id="2" name="TextBox 1">
            <a:extLst>
              <a:ext uri="{FF2B5EF4-FFF2-40B4-BE49-F238E27FC236}">
                <a16:creationId xmlns:a16="http://schemas.microsoft.com/office/drawing/2014/main" id="{E3F59376-AE02-58A3-2AC6-A66D079ACE09}"/>
              </a:ext>
            </a:extLst>
          </p:cNvPr>
          <p:cNvSpPr txBox="1"/>
          <p:nvPr/>
        </p:nvSpPr>
        <p:spPr>
          <a:xfrm>
            <a:off x="3241040" y="2136356"/>
            <a:ext cx="4033520" cy="369332"/>
          </a:xfrm>
          <a:prstGeom prst="rect">
            <a:avLst/>
          </a:prstGeom>
          <a:solidFill>
            <a:schemeClr val="bg1"/>
          </a:solidFill>
        </p:spPr>
        <p:txBody>
          <a:bodyPr wrap="square" rtlCol="0">
            <a:spAutoFit/>
          </a:bodyPr>
          <a:lstStyle/>
          <a:p>
            <a:r>
              <a:rPr lang="en-US"/>
              <a:t>Make sure to set the threshold to 1!</a:t>
            </a:r>
          </a:p>
        </p:txBody>
      </p:sp>
    </p:spTree>
    <p:extLst>
      <p:ext uri="{BB962C8B-B14F-4D97-AF65-F5344CB8AC3E}">
        <p14:creationId xmlns:p14="http://schemas.microsoft.com/office/powerpoint/2010/main" val="3063785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3 – Create alpha hull</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B9F0DBE7-E2D7-3BDC-A73B-9F9CBDAF205D}"/>
              </a:ext>
            </a:extLst>
          </p:cNvPr>
          <p:cNvPicPr>
            <a:picLocks noChangeAspect="1"/>
          </p:cNvPicPr>
          <p:nvPr/>
        </p:nvPicPr>
        <p:blipFill rotWithShape="1">
          <a:blip r:embed="rId3"/>
          <a:srcRect b="6666"/>
          <a:stretch/>
        </p:blipFill>
        <p:spPr>
          <a:xfrm>
            <a:off x="683581" y="849927"/>
            <a:ext cx="10824833" cy="5683037"/>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85E1855-62A6-51BD-236A-7DD87B615751}"/>
              </a:ext>
            </a:extLst>
          </p:cNvPr>
          <p:cNvSpPr txBox="1"/>
          <p:nvPr/>
        </p:nvSpPr>
        <p:spPr>
          <a:xfrm>
            <a:off x="343696" y="5232424"/>
            <a:ext cx="338880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concave alpha hull</a:t>
            </a:r>
            <a:r>
              <a:rPr lang="en-US" sz="2000" b="1" dirty="0">
                <a:solidFill>
                  <a:schemeClr val="tx1">
                    <a:lumMod val="65000"/>
                    <a:lumOff val="35000"/>
                  </a:schemeClr>
                </a:solidFill>
              </a:rPr>
              <a:t> will be displayed as a layer (here in orange) on top of the two previous layers.</a:t>
            </a:r>
          </a:p>
        </p:txBody>
      </p:sp>
    </p:spTree>
    <p:extLst>
      <p:ext uri="{BB962C8B-B14F-4D97-AF65-F5344CB8AC3E}">
        <p14:creationId xmlns:p14="http://schemas.microsoft.com/office/powerpoint/2010/main" val="162730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4 – Calculate distance matrix</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F2D49071-1474-8A87-0945-2DF5D4BC8282}"/>
              </a:ext>
            </a:extLst>
          </p:cNvPr>
          <p:cNvPicPr>
            <a:picLocks noChangeAspect="1"/>
          </p:cNvPicPr>
          <p:nvPr/>
        </p:nvPicPr>
        <p:blipFill rotWithShape="1">
          <a:blip r:embed="rId3"/>
          <a:srcRect b="6822"/>
          <a:stretch/>
        </p:blipFill>
        <p:spPr>
          <a:xfrm>
            <a:off x="691776" y="858943"/>
            <a:ext cx="10808441" cy="5665005"/>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379D73D0-97A0-4310-C8C8-237AFFCE2E03}"/>
              </a:ext>
            </a:extLst>
          </p:cNvPr>
          <p:cNvSpPr txBox="1"/>
          <p:nvPr/>
        </p:nvSpPr>
        <p:spPr>
          <a:xfrm>
            <a:off x="343696" y="5518445"/>
            <a:ext cx="3212304" cy="1015663"/>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“Vector analysis” and then “Distance matrix”.</a:t>
            </a:r>
          </a:p>
        </p:txBody>
      </p:sp>
    </p:spTree>
    <p:extLst>
      <p:ext uri="{BB962C8B-B14F-4D97-AF65-F5344CB8AC3E}">
        <p14:creationId xmlns:p14="http://schemas.microsoft.com/office/powerpoint/2010/main" val="8547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4 – Calculate distance matrix</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6149478D-36D6-1EFF-0834-813654BEA9AF}"/>
              </a:ext>
            </a:extLst>
          </p:cNvPr>
          <p:cNvPicPr>
            <a:picLocks noChangeAspect="1"/>
          </p:cNvPicPr>
          <p:nvPr/>
        </p:nvPicPr>
        <p:blipFill rotWithShape="1">
          <a:blip r:embed="rId3"/>
          <a:srcRect b="7014"/>
          <a:stretch/>
        </p:blipFill>
        <p:spPr>
          <a:xfrm>
            <a:off x="664753" y="850658"/>
            <a:ext cx="10862490" cy="5681574"/>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434E6BFA-2B2E-7AC9-FD08-C0821ABD7090}"/>
              </a:ext>
            </a:extLst>
          </p:cNvPr>
          <p:cNvSpPr txBox="1"/>
          <p:nvPr/>
        </p:nvSpPr>
        <p:spPr>
          <a:xfrm>
            <a:off x="353856" y="4926439"/>
            <a:ext cx="498014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occurrence data </a:t>
            </a:r>
            <a:r>
              <a:rPr lang="en-US" sz="2000" b="1" dirty="0">
                <a:solidFill>
                  <a:schemeClr val="tx1">
                    <a:lumMod val="65000"/>
                    <a:lumOff val="35000"/>
                  </a:schemeClr>
                </a:solidFill>
              </a:rPr>
              <a:t>layer for “Input point layer” and “Target point layer”. Then choose </a:t>
            </a:r>
            <a:r>
              <a:rPr lang="en-US" sz="2000" b="1" i="1" dirty="0" err="1">
                <a:solidFill>
                  <a:schemeClr val="tx1">
                    <a:lumMod val="65000"/>
                    <a:lumOff val="35000"/>
                  </a:schemeClr>
                </a:solidFill>
              </a:rPr>
              <a:t>abc</a:t>
            </a:r>
            <a:r>
              <a:rPr lang="en-US" sz="2000" b="1" i="1" dirty="0">
                <a:solidFill>
                  <a:schemeClr val="tx1">
                    <a:lumMod val="65000"/>
                    <a:lumOff val="35000"/>
                  </a:schemeClr>
                </a:solidFill>
              </a:rPr>
              <a:t> name</a:t>
            </a:r>
            <a:r>
              <a:rPr lang="en-US" sz="2000" b="1" dirty="0">
                <a:solidFill>
                  <a:schemeClr val="tx1">
                    <a:lumMod val="65000"/>
                    <a:lumOff val="35000"/>
                  </a:schemeClr>
                </a:solidFill>
              </a:rPr>
              <a:t> for “Input unique ID field” and “Target unique ID field”. Click “Run”.</a:t>
            </a:r>
          </a:p>
        </p:txBody>
      </p:sp>
    </p:spTree>
    <p:extLst>
      <p:ext uri="{BB962C8B-B14F-4D97-AF65-F5344CB8AC3E}">
        <p14:creationId xmlns:p14="http://schemas.microsoft.com/office/powerpoint/2010/main" val="361567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Acknowledgments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descr="A person smiling for the camera&#10;&#10;Description automatically generated with medium confidence">
            <a:extLst>
              <a:ext uri="{FF2B5EF4-FFF2-40B4-BE49-F238E27FC236}">
                <a16:creationId xmlns:a16="http://schemas.microsoft.com/office/drawing/2014/main" id="{4005CCBD-DDB6-1AD5-B0CF-6893122CCC66}"/>
              </a:ext>
            </a:extLst>
          </p:cNvPr>
          <p:cNvPicPr>
            <a:picLocks noChangeAspect="1"/>
          </p:cNvPicPr>
          <p:nvPr/>
        </p:nvPicPr>
        <p:blipFill rotWithShape="1">
          <a:blip r:embed="rId3">
            <a:extLst>
              <a:ext uri="{28A0092B-C50C-407E-A947-70E740481C1C}">
                <a14:useLocalDpi xmlns:a14="http://schemas.microsoft.com/office/drawing/2010/main" val="0"/>
              </a:ext>
            </a:extLst>
          </a:blip>
          <a:srcRect l="11338" r="13333" b="-334"/>
          <a:stretch/>
        </p:blipFill>
        <p:spPr>
          <a:xfrm>
            <a:off x="2231061" y="1109153"/>
            <a:ext cx="3556152" cy="4741536"/>
          </a:xfrm>
          <a:prstGeom prst="rect">
            <a:avLst/>
          </a:prstGeom>
        </p:spPr>
      </p:pic>
      <p:pic>
        <p:nvPicPr>
          <p:cNvPr id="6" name="Picture 5" descr="A person with a mustache&#10;&#10;Description automatically generated with low confidence">
            <a:extLst>
              <a:ext uri="{FF2B5EF4-FFF2-40B4-BE49-F238E27FC236}">
                <a16:creationId xmlns:a16="http://schemas.microsoft.com/office/drawing/2014/main" id="{2F85A51E-0FCC-1EE2-984B-01328556C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788" y="1109153"/>
            <a:ext cx="3556152" cy="4741536"/>
          </a:xfrm>
          <a:prstGeom prst="rect">
            <a:avLst/>
          </a:prstGeom>
        </p:spPr>
      </p:pic>
      <p:sp>
        <p:nvSpPr>
          <p:cNvPr id="11" name="TextBox 10">
            <a:extLst>
              <a:ext uri="{FF2B5EF4-FFF2-40B4-BE49-F238E27FC236}">
                <a16:creationId xmlns:a16="http://schemas.microsoft.com/office/drawing/2014/main" id="{05536660-37EC-E307-1D3A-1A547CC69BF6}"/>
              </a:ext>
            </a:extLst>
          </p:cNvPr>
          <p:cNvSpPr txBox="1"/>
          <p:nvPr/>
        </p:nvSpPr>
        <p:spPr>
          <a:xfrm>
            <a:off x="2231053" y="5850689"/>
            <a:ext cx="3386913" cy="589072"/>
          </a:xfrm>
          <a:prstGeom prst="rect">
            <a:avLst/>
          </a:prstGeom>
          <a:noFill/>
        </p:spPr>
        <p:txBody>
          <a:bodyPr wrap="square">
            <a:spAutoFit/>
          </a:bodyPr>
          <a:lstStyle/>
          <a:p>
            <a:pPr>
              <a:lnSpc>
                <a:spcPct val="150000"/>
              </a:lnSpc>
            </a:pPr>
            <a:r>
              <a:rPr lang="en-US" sz="2400" b="1" dirty="0">
                <a:solidFill>
                  <a:srgbClr val="4472C4"/>
                </a:solidFill>
              </a:rPr>
              <a:t>Dr. Rhett </a:t>
            </a:r>
            <a:r>
              <a:rPr lang="en-US" sz="2400" b="1" dirty="0" err="1">
                <a:solidFill>
                  <a:srgbClr val="4472C4"/>
                </a:solidFill>
              </a:rPr>
              <a:t>Rautsaw</a:t>
            </a:r>
            <a:endParaRPr lang="en-US" sz="2400" b="1" dirty="0">
              <a:solidFill>
                <a:srgbClr val="4472C4"/>
              </a:solidFill>
            </a:endParaRPr>
          </a:p>
        </p:txBody>
      </p:sp>
      <p:sp>
        <p:nvSpPr>
          <p:cNvPr id="12" name="TextBox 11">
            <a:extLst>
              <a:ext uri="{FF2B5EF4-FFF2-40B4-BE49-F238E27FC236}">
                <a16:creationId xmlns:a16="http://schemas.microsoft.com/office/drawing/2014/main" id="{043760C6-1BE9-1110-01B8-F5EBD96138EE}"/>
              </a:ext>
            </a:extLst>
          </p:cNvPr>
          <p:cNvSpPr txBox="1"/>
          <p:nvPr/>
        </p:nvSpPr>
        <p:spPr>
          <a:xfrm>
            <a:off x="6404780" y="5850689"/>
            <a:ext cx="3386913" cy="589072"/>
          </a:xfrm>
          <a:prstGeom prst="rect">
            <a:avLst/>
          </a:prstGeom>
          <a:noFill/>
        </p:spPr>
        <p:txBody>
          <a:bodyPr wrap="square">
            <a:spAutoFit/>
          </a:bodyPr>
          <a:lstStyle/>
          <a:p>
            <a:pPr>
              <a:lnSpc>
                <a:spcPct val="150000"/>
              </a:lnSpc>
            </a:pPr>
            <a:r>
              <a:rPr lang="en-US" sz="2400" b="1" dirty="0">
                <a:solidFill>
                  <a:srgbClr val="4472C4"/>
                </a:solidFill>
              </a:rPr>
              <a:t>Dr. Jo</a:t>
            </a:r>
            <a:r>
              <a:rPr lang="pt-BR" sz="2400" b="1" dirty="0" err="1">
                <a:solidFill>
                  <a:srgbClr val="4472C4"/>
                </a:solidFill>
              </a:rPr>
              <a:t>ão</a:t>
            </a:r>
            <a:r>
              <a:rPr lang="pt-BR" sz="2400" b="1" dirty="0">
                <a:solidFill>
                  <a:srgbClr val="4472C4"/>
                </a:solidFill>
              </a:rPr>
              <a:t> Vidal Jr.</a:t>
            </a:r>
            <a:endParaRPr lang="en-US" sz="2400" b="1" dirty="0">
              <a:solidFill>
                <a:srgbClr val="4472C4"/>
              </a:solidFill>
            </a:endParaRPr>
          </a:p>
        </p:txBody>
      </p:sp>
    </p:spTree>
    <p:extLst>
      <p:ext uri="{BB962C8B-B14F-4D97-AF65-F5344CB8AC3E}">
        <p14:creationId xmlns:p14="http://schemas.microsoft.com/office/powerpoint/2010/main" val="1621831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4 – Calculate distance matrix</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5FC91A6F-C872-F81E-4157-8A0618A08168}"/>
              </a:ext>
            </a:extLst>
          </p:cNvPr>
          <p:cNvPicPr>
            <a:picLocks noChangeAspect="1"/>
          </p:cNvPicPr>
          <p:nvPr/>
        </p:nvPicPr>
        <p:blipFill rotWithShape="1">
          <a:blip r:embed="rId3"/>
          <a:srcRect b="6977"/>
          <a:stretch/>
        </p:blipFill>
        <p:spPr>
          <a:xfrm>
            <a:off x="697374" y="866585"/>
            <a:ext cx="10797244" cy="5649721"/>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89AE2230-827C-892A-CDC4-0D7BA315715D}"/>
              </a:ext>
            </a:extLst>
          </p:cNvPr>
          <p:cNvSpPr txBox="1"/>
          <p:nvPr/>
        </p:nvSpPr>
        <p:spPr>
          <a:xfrm>
            <a:off x="343696" y="5212104"/>
            <a:ext cx="338880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distance matrix</a:t>
            </a:r>
            <a:r>
              <a:rPr lang="en-US" sz="2000" b="1" dirty="0">
                <a:solidFill>
                  <a:schemeClr val="tx1">
                    <a:lumMod val="65000"/>
                    <a:lumOff val="35000"/>
                  </a:schemeClr>
                </a:solidFill>
              </a:rPr>
              <a:t> will be displayed as a layer (here in green) on top of the three previous layers.</a:t>
            </a:r>
          </a:p>
        </p:txBody>
      </p:sp>
    </p:spTree>
    <p:extLst>
      <p:ext uri="{BB962C8B-B14F-4D97-AF65-F5344CB8AC3E}">
        <p14:creationId xmlns:p14="http://schemas.microsoft.com/office/powerpoint/2010/main" val="326897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5 – Calculate basic statistics for buffer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AFDD0EF0-6B84-6DE9-27B6-241612970F81}"/>
              </a:ext>
            </a:extLst>
          </p:cNvPr>
          <p:cNvPicPr>
            <a:picLocks noChangeAspect="1"/>
          </p:cNvPicPr>
          <p:nvPr/>
        </p:nvPicPr>
        <p:blipFill rotWithShape="1">
          <a:blip r:embed="rId3"/>
          <a:srcRect b="6822"/>
          <a:stretch/>
        </p:blipFill>
        <p:spPr>
          <a:xfrm>
            <a:off x="700637" y="863586"/>
            <a:ext cx="10790722" cy="5655718"/>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425EB08D-5CE2-97AC-9725-A0D0F8403E89}"/>
              </a:ext>
            </a:extLst>
          </p:cNvPr>
          <p:cNvSpPr txBox="1"/>
          <p:nvPr/>
        </p:nvSpPr>
        <p:spPr>
          <a:xfrm>
            <a:off x="343696" y="5206025"/>
            <a:ext cx="321230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“Vector analysis” and then “Basic statistics for fields”.</a:t>
            </a:r>
          </a:p>
        </p:txBody>
      </p:sp>
    </p:spTree>
    <p:extLst>
      <p:ext uri="{BB962C8B-B14F-4D97-AF65-F5344CB8AC3E}">
        <p14:creationId xmlns:p14="http://schemas.microsoft.com/office/powerpoint/2010/main" val="3845644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5 – Calculate basic statistics for buffer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2B54E90C-D642-A463-C737-03171DE02AF7}"/>
              </a:ext>
            </a:extLst>
          </p:cNvPr>
          <p:cNvPicPr>
            <a:picLocks noChangeAspect="1"/>
          </p:cNvPicPr>
          <p:nvPr/>
        </p:nvPicPr>
        <p:blipFill rotWithShape="1">
          <a:blip r:embed="rId3"/>
          <a:srcRect b="6977"/>
          <a:stretch/>
        </p:blipFill>
        <p:spPr>
          <a:xfrm>
            <a:off x="686679" y="860988"/>
            <a:ext cx="10818635" cy="5660914"/>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627365F0-A2D4-D805-A343-401AFA073FD6}"/>
              </a:ext>
            </a:extLst>
          </p:cNvPr>
          <p:cNvSpPr txBox="1"/>
          <p:nvPr/>
        </p:nvSpPr>
        <p:spPr>
          <a:xfrm>
            <a:off x="353856" y="4926439"/>
            <a:ext cx="617902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distance matrix </a:t>
            </a:r>
            <a:r>
              <a:rPr lang="en-US" sz="2000" b="1" dirty="0">
                <a:solidFill>
                  <a:schemeClr val="tx1">
                    <a:lumMod val="65000"/>
                    <a:lumOff val="35000"/>
                  </a:schemeClr>
                </a:solidFill>
              </a:rPr>
              <a:t>layer for “Input layer” and the last column </a:t>
            </a:r>
            <a:r>
              <a:rPr lang="en-US" sz="2000" b="1" i="1" dirty="0">
                <a:solidFill>
                  <a:schemeClr val="tx1">
                    <a:lumMod val="65000"/>
                    <a:lumOff val="35000"/>
                  </a:schemeClr>
                </a:solidFill>
              </a:rPr>
              <a:t>Distance</a:t>
            </a:r>
            <a:r>
              <a:rPr lang="en-US" sz="2000" b="1" dirty="0">
                <a:solidFill>
                  <a:schemeClr val="tx1">
                    <a:lumMod val="65000"/>
                    <a:lumOff val="35000"/>
                  </a:schemeClr>
                </a:solidFill>
              </a:rPr>
              <a:t> for “Field to calculate statistics on”. Then click on the three dots under “Statistics” and click “Save to File” and choose a name and a path to save your file.</a:t>
            </a:r>
          </a:p>
        </p:txBody>
      </p:sp>
    </p:spTree>
    <p:extLst>
      <p:ext uri="{BB962C8B-B14F-4D97-AF65-F5344CB8AC3E}">
        <p14:creationId xmlns:p14="http://schemas.microsoft.com/office/powerpoint/2010/main" val="341463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5 – Calculate basic statistics for buffer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F4CA1B25-67E7-622F-6234-D8A1118441AD}"/>
              </a:ext>
            </a:extLst>
          </p:cNvPr>
          <p:cNvPicPr>
            <a:picLocks noChangeAspect="1"/>
          </p:cNvPicPr>
          <p:nvPr/>
        </p:nvPicPr>
        <p:blipFill rotWithShape="1">
          <a:blip r:embed="rId3"/>
          <a:srcRect b="6666"/>
          <a:stretch/>
        </p:blipFill>
        <p:spPr>
          <a:xfrm>
            <a:off x="677597" y="846785"/>
            <a:ext cx="10836798" cy="5689320"/>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ACB2EB01-3726-C41A-EC02-D0B47A23E0FF}"/>
              </a:ext>
            </a:extLst>
          </p:cNvPr>
          <p:cNvSpPr txBox="1"/>
          <p:nvPr/>
        </p:nvSpPr>
        <p:spPr>
          <a:xfrm>
            <a:off x="353856" y="4926439"/>
            <a:ext cx="315134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Check to see if the calculated statistics have been saved in the appropriate path. They are saved as an .html file.</a:t>
            </a:r>
          </a:p>
        </p:txBody>
      </p:sp>
    </p:spTree>
    <p:extLst>
      <p:ext uri="{BB962C8B-B14F-4D97-AF65-F5344CB8AC3E}">
        <p14:creationId xmlns:p14="http://schemas.microsoft.com/office/powerpoint/2010/main" val="420618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5 – Calculate basic statistics for buffer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853A8120-BA95-F0FE-6416-799680CE5764}"/>
              </a:ext>
            </a:extLst>
          </p:cNvPr>
          <p:cNvPicPr>
            <a:picLocks noChangeAspect="1"/>
          </p:cNvPicPr>
          <p:nvPr/>
        </p:nvPicPr>
        <p:blipFill rotWithShape="1">
          <a:blip r:embed="rId3"/>
          <a:srcRect b="7442"/>
          <a:stretch/>
        </p:blipFill>
        <p:spPr>
          <a:xfrm>
            <a:off x="681916" y="872661"/>
            <a:ext cx="10828160" cy="5637568"/>
          </a:xfrm>
          <a:prstGeom prst="rect">
            <a:avLst/>
          </a:prstGeom>
          <a:ln w="25400">
            <a:solidFill>
              <a:schemeClr val="bg2">
                <a:lumMod val="75000"/>
              </a:schemeClr>
            </a:solidFill>
          </a:ln>
        </p:spPr>
      </p:pic>
      <p:sp>
        <p:nvSpPr>
          <p:cNvPr id="2" name="Arrow: Left 1">
            <a:extLst>
              <a:ext uri="{FF2B5EF4-FFF2-40B4-BE49-F238E27FC236}">
                <a16:creationId xmlns:a16="http://schemas.microsoft.com/office/drawing/2014/main" id="{6DC08620-E16C-36EA-2BA8-AADC2A50299B}"/>
              </a:ext>
            </a:extLst>
          </p:cNvPr>
          <p:cNvSpPr/>
          <p:nvPr/>
        </p:nvSpPr>
        <p:spPr>
          <a:xfrm>
            <a:off x="2672080" y="5664312"/>
            <a:ext cx="2082800" cy="472328"/>
          </a:xfrm>
          <a:prstGeom prst="leftArrow">
            <a:avLst>
              <a:gd name="adj1" fmla="val 47004"/>
              <a:gd name="adj2" fmla="val 64308"/>
            </a:avLst>
          </a:prstGeom>
          <a:solidFill>
            <a:schemeClr val="accent6">
              <a:lumMod val="40000"/>
              <a:lumOff val="60000"/>
            </a:schemeClr>
          </a:solid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9">
            <a:extLst>
              <a:ext uri="{FF2B5EF4-FFF2-40B4-BE49-F238E27FC236}">
                <a16:creationId xmlns:a16="http://schemas.microsoft.com/office/drawing/2014/main" id="{38F839FB-C951-73F0-764E-8B16F7D93479}"/>
              </a:ext>
            </a:extLst>
          </p:cNvPr>
          <p:cNvSpPr txBox="1"/>
          <p:nvPr/>
        </p:nvSpPr>
        <p:spPr>
          <a:xfrm>
            <a:off x="6370320" y="1752561"/>
            <a:ext cx="4987357" cy="2677656"/>
          </a:xfrm>
          <a:prstGeom prst="rect">
            <a:avLst/>
          </a:prstGeom>
          <a:solidFill>
            <a:schemeClr val="bg2"/>
          </a:solidFill>
          <a:ln w="25400">
            <a:solidFill>
              <a:schemeClr val="bg2">
                <a:lumMod val="75000"/>
              </a:schemeClr>
            </a:solidFill>
          </a:ln>
        </p:spPr>
        <p:txBody>
          <a:bodyPr wrap="square" rtlCol="0">
            <a:spAutoFit/>
          </a:bodyPr>
          <a:lstStyle/>
          <a:p>
            <a:r>
              <a:rPr lang="en-US" sz="2400" b="1" dirty="0">
                <a:solidFill>
                  <a:schemeClr val="tx1">
                    <a:lumMod val="65000"/>
                    <a:lumOff val="35000"/>
                  </a:schemeClr>
                </a:solidFill>
              </a:rPr>
              <a:t>Open the file and see all the different statistics that have been calculated. We will use the value for the “Third quartile” as our buffer.</a:t>
            </a:r>
          </a:p>
          <a:p>
            <a:endParaRPr lang="en-US" sz="2400" b="1" dirty="0">
              <a:solidFill>
                <a:schemeClr val="tx1">
                  <a:lumMod val="65000"/>
                  <a:lumOff val="35000"/>
                </a:schemeClr>
              </a:solidFill>
            </a:endParaRPr>
          </a:p>
          <a:p>
            <a:r>
              <a:rPr lang="en-US" sz="2400" b="1" dirty="0">
                <a:solidFill>
                  <a:schemeClr val="tx1">
                    <a:lumMod val="65000"/>
                    <a:lumOff val="35000"/>
                  </a:schemeClr>
                </a:solidFill>
              </a:rPr>
              <a:t>These statistics will not show up as an extra layer on QGIS.</a:t>
            </a:r>
          </a:p>
        </p:txBody>
      </p:sp>
    </p:spTree>
    <p:extLst>
      <p:ext uri="{BB962C8B-B14F-4D97-AF65-F5344CB8AC3E}">
        <p14:creationId xmlns:p14="http://schemas.microsoft.com/office/powerpoint/2010/main" val="292046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6 – Reproject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B0D50102-169E-BB4D-8E0B-C99188875F2E}"/>
              </a:ext>
            </a:extLst>
          </p:cNvPr>
          <p:cNvPicPr>
            <a:picLocks noChangeAspect="1"/>
          </p:cNvPicPr>
          <p:nvPr/>
        </p:nvPicPr>
        <p:blipFill rotWithShape="1">
          <a:blip r:embed="rId3"/>
          <a:srcRect b="7132"/>
          <a:stretch/>
        </p:blipFill>
        <p:spPr>
          <a:xfrm>
            <a:off x="678527" y="861447"/>
            <a:ext cx="10834939" cy="5659996"/>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FBEB7BE3-EE74-4DF0-5229-A815D0FAE8C4}"/>
              </a:ext>
            </a:extLst>
          </p:cNvPr>
          <p:cNvSpPr txBox="1"/>
          <p:nvPr/>
        </p:nvSpPr>
        <p:spPr>
          <a:xfrm>
            <a:off x="343696" y="5520985"/>
            <a:ext cx="3151344" cy="1015663"/>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“Vector general” and then “Reproject layer”.</a:t>
            </a:r>
          </a:p>
        </p:txBody>
      </p:sp>
    </p:spTree>
    <p:extLst>
      <p:ext uri="{BB962C8B-B14F-4D97-AF65-F5344CB8AC3E}">
        <p14:creationId xmlns:p14="http://schemas.microsoft.com/office/powerpoint/2010/main" val="3484182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6 – Reproject layer </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26964DDC-9460-816C-3BFA-597477A5C203}"/>
              </a:ext>
            </a:extLst>
          </p:cNvPr>
          <p:cNvPicPr>
            <a:picLocks noChangeAspect="1"/>
          </p:cNvPicPr>
          <p:nvPr/>
        </p:nvPicPr>
        <p:blipFill rotWithShape="1">
          <a:blip r:embed="rId3"/>
          <a:srcRect b="6977"/>
          <a:stretch/>
        </p:blipFill>
        <p:spPr>
          <a:xfrm>
            <a:off x="666170" y="850256"/>
            <a:ext cx="10859655" cy="5682378"/>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B616F23A-297D-B3EE-3812-FC3AF6D0BDD4}"/>
              </a:ext>
            </a:extLst>
          </p:cNvPr>
          <p:cNvSpPr txBox="1"/>
          <p:nvPr/>
        </p:nvSpPr>
        <p:spPr>
          <a:xfrm>
            <a:off x="353856" y="4916279"/>
            <a:ext cx="395398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concave hull </a:t>
            </a:r>
            <a:r>
              <a:rPr lang="en-US" sz="2000" b="1" dirty="0">
                <a:solidFill>
                  <a:schemeClr val="tx1">
                    <a:lumMod val="65000"/>
                    <a:lumOff val="35000"/>
                  </a:schemeClr>
                </a:solidFill>
              </a:rPr>
              <a:t>layer for “Input layer” and set the “Target CRS” as </a:t>
            </a:r>
            <a:r>
              <a:rPr lang="en-US" sz="2000" b="1" i="1" dirty="0">
                <a:solidFill>
                  <a:schemeClr val="tx1">
                    <a:lumMod val="65000"/>
                    <a:lumOff val="35000"/>
                  </a:schemeClr>
                </a:solidFill>
              </a:rPr>
              <a:t>EPSG:3857 – WGS 84 / Pseudo-Mercator</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846219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6 – Reproject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51A177F8-1208-56F2-0205-1F6315832DDA}"/>
              </a:ext>
            </a:extLst>
          </p:cNvPr>
          <p:cNvPicPr>
            <a:picLocks noChangeAspect="1"/>
          </p:cNvPicPr>
          <p:nvPr/>
        </p:nvPicPr>
        <p:blipFill rotWithShape="1">
          <a:blip r:embed="rId3"/>
          <a:srcRect b="6822"/>
          <a:stretch/>
        </p:blipFill>
        <p:spPr>
          <a:xfrm>
            <a:off x="674053" y="849654"/>
            <a:ext cx="10843886" cy="5683583"/>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43B412D4-F724-EF3C-6FE2-24B46DD9A28E}"/>
              </a:ext>
            </a:extLst>
          </p:cNvPr>
          <p:cNvSpPr txBox="1"/>
          <p:nvPr/>
        </p:nvSpPr>
        <p:spPr>
          <a:xfrm>
            <a:off x="343696" y="5212104"/>
            <a:ext cx="301926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reprojected</a:t>
            </a:r>
            <a:r>
              <a:rPr lang="en-US" sz="2000" b="1" dirty="0">
                <a:solidFill>
                  <a:schemeClr val="tx1">
                    <a:lumMod val="65000"/>
                    <a:lumOff val="35000"/>
                  </a:schemeClr>
                </a:solidFill>
              </a:rPr>
              <a:t> layer will be displayed (here in pink) on top of the four previous layers.</a:t>
            </a:r>
          </a:p>
        </p:txBody>
      </p:sp>
    </p:spTree>
    <p:extLst>
      <p:ext uri="{BB962C8B-B14F-4D97-AF65-F5344CB8AC3E}">
        <p14:creationId xmlns:p14="http://schemas.microsoft.com/office/powerpoint/2010/main" val="206295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6 – Reproject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C31929F4-00E8-3847-D31E-6481D4E2A066}"/>
              </a:ext>
            </a:extLst>
          </p:cNvPr>
          <p:cNvPicPr>
            <a:picLocks noChangeAspect="1"/>
          </p:cNvPicPr>
          <p:nvPr/>
        </p:nvPicPr>
        <p:blipFill rotWithShape="1">
          <a:blip r:embed="rId3"/>
          <a:srcRect b="6666"/>
          <a:stretch/>
        </p:blipFill>
        <p:spPr>
          <a:xfrm>
            <a:off x="682029" y="849113"/>
            <a:ext cx="10827935" cy="5684665"/>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4CF18781-1C36-D32A-BD5C-6B774D8A0CE9}"/>
              </a:ext>
            </a:extLst>
          </p:cNvPr>
          <p:cNvSpPr txBox="1"/>
          <p:nvPr/>
        </p:nvSpPr>
        <p:spPr>
          <a:xfrm>
            <a:off x="343696" y="5520985"/>
            <a:ext cx="3151344" cy="1015663"/>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“Vector geometry” and then “Buffer”.</a:t>
            </a:r>
          </a:p>
        </p:txBody>
      </p:sp>
    </p:spTree>
    <p:extLst>
      <p:ext uri="{BB962C8B-B14F-4D97-AF65-F5344CB8AC3E}">
        <p14:creationId xmlns:p14="http://schemas.microsoft.com/office/powerpoint/2010/main" val="25497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6 – Reproject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2A108CBF-1CEB-BE68-8C06-44A3A28AE883}"/>
              </a:ext>
            </a:extLst>
          </p:cNvPr>
          <p:cNvPicPr>
            <a:picLocks noChangeAspect="1"/>
          </p:cNvPicPr>
          <p:nvPr/>
        </p:nvPicPr>
        <p:blipFill rotWithShape="1">
          <a:blip r:embed="rId3"/>
          <a:srcRect b="6977"/>
          <a:stretch/>
        </p:blipFill>
        <p:spPr>
          <a:xfrm>
            <a:off x="648801" y="841169"/>
            <a:ext cx="10894390" cy="5700553"/>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CA9D1C77-AAED-057D-61C8-FE34B79D64D0}"/>
              </a:ext>
            </a:extLst>
          </p:cNvPr>
          <p:cNvSpPr txBox="1"/>
          <p:nvPr/>
        </p:nvSpPr>
        <p:spPr>
          <a:xfrm>
            <a:off x="353855" y="4926439"/>
            <a:ext cx="461753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reprojected </a:t>
            </a:r>
            <a:r>
              <a:rPr lang="en-US" sz="2000" b="1" dirty="0">
                <a:solidFill>
                  <a:schemeClr val="tx1">
                    <a:lumMod val="65000"/>
                    <a:lumOff val="35000"/>
                  </a:schemeClr>
                </a:solidFill>
              </a:rPr>
              <a:t>layer for “Input layer” and set the “Distance” to the value found for the “Third quartile” (in this case 692316.21331523). Then click “Run”.</a:t>
            </a:r>
          </a:p>
        </p:txBody>
      </p:sp>
    </p:spTree>
    <p:extLst>
      <p:ext uri="{BB962C8B-B14F-4D97-AF65-F5344CB8AC3E}">
        <p14:creationId xmlns:p14="http://schemas.microsoft.com/office/powerpoint/2010/main" val="327030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Outline of processing layers with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4" name="TextBox 13">
            <a:extLst>
              <a:ext uri="{FF2B5EF4-FFF2-40B4-BE49-F238E27FC236}">
                <a16:creationId xmlns:a16="http://schemas.microsoft.com/office/drawing/2014/main" id="{36234296-51D8-73A6-59AF-2BD648B35096}"/>
              </a:ext>
            </a:extLst>
          </p:cNvPr>
          <p:cNvSpPr txBox="1"/>
          <p:nvPr/>
        </p:nvSpPr>
        <p:spPr>
          <a:xfrm>
            <a:off x="781050" y="728776"/>
            <a:ext cx="10179050" cy="5925340"/>
          </a:xfrm>
          <a:prstGeom prst="rect">
            <a:avLst/>
          </a:prstGeom>
          <a:noFill/>
        </p:spPr>
        <p:txBody>
          <a:bodyPr wrap="square">
            <a:spAutoFit/>
          </a:bodyPr>
          <a:lstStyle/>
          <a:p>
            <a:pPr>
              <a:lnSpc>
                <a:spcPct val="150000"/>
              </a:lnSpc>
            </a:pPr>
            <a:r>
              <a:rPr lang="en-US" sz="3200" b="1" dirty="0">
                <a:solidFill>
                  <a:srgbClr val="4472C4"/>
                </a:solidFill>
              </a:rPr>
              <a:t>1 – Load </a:t>
            </a:r>
            <a:r>
              <a:rPr lang="en-US" sz="3200" b="1" dirty="0" err="1">
                <a:solidFill>
                  <a:srgbClr val="4472C4"/>
                </a:solidFill>
              </a:rPr>
              <a:t>bioclim</a:t>
            </a:r>
            <a:r>
              <a:rPr lang="en-US" sz="3200" b="1" dirty="0">
                <a:solidFill>
                  <a:srgbClr val="4472C4"/>
                </a:solidFill>
              </a:rPr>
              <a:t> raster</a:t>
            </a:r>
          </a:p>
          <a:p>
            <a:pPr>
              <a:lnSpc>
                <a:spcPct val="150000"/>
              </a:lnSpc>
            </a:pPr>
            <a:r>
              <a:rPr lang="en-US" sz="3200" b="1" dirty="0">
                <a:solidFill>
                  <a:srgbClr val="4472C4"/>
                </a:solidFill>
              </a:rPr>
              <a:t>2 – Load occurrence data</a:t>
            </a:r>
          </a:p>
          <a:p>
            <a:pPr>
              <a:lnSpc>
                <a:spcPct val="150000"/>
              </a:lnSpc>
            </a:pPr>
            <a:r>
              <a:rPr lang="en-US" sz="3200" b="1" dirty="0">
                <a:solidFill>
                  <a:srgbClr val="4472C4"/>
                </a:solidFill>
              </a:rPr>
              <a:t>3 – Create alpha hull</a:t>
            </a:r>
          </a:p>
          <a:p>
            <a:pPr>
              <a:lnSpc>
                <a:spcPct val="150000"/>
              </a:lnSpc>
            </a:pPr>
            <a:r>
              <a:rPr lang="en-US" sz="3200" b="1" dirty="0">
                <a:solidFill>
                  <a:srgbClr val="4472C4"/>
                </a:solidFill>
              </a:rPr>
              <a:t>4 – Calculate distance matrix</a:t>
            </a:r>
          </a:p>
          <a:p>
            <a:pPr>
              <a:lnSpc>
                <a:spcPct val="150000"/>
              </a:lnSpc>
            </a:pPr>
            <a:r>
              <a:rPr lang="en-US" sz="3200" b="1" dirty="0">
                <a:solidFill>
                  <a:srgbClr val="4472C4"/>
                </a:solidFill>
              </a:rPr>
              <a:t>5 – Calculate basic statistics for buffer</a:t>
            </a:r>
          </a:p>
          <a:p>
            <a:pPr>
              <a:lnSpc>
                <a:spcPct val="150000"/>
              </a:lnSpc>
            </a:pPr>
            <a:r>
              <a:rPr lang="en-US" sz="3200" b="1" dirty="0">
                <a:solidFill>
                  <a:srgbClr val="4472C4"/>
                </a:solidFill>
              </a:rPr>
              <a:t>6 – Reproject layer</a:t>
            </a:r>
          </a:p>
          <a:p>
            <a:pPr>
              <a:lnSpc>
                <a:spcPct val="150000"/>
              </a:lnSpc>
            </a:pPr>
            <a:r>
              <a:rPr lang="en-US" sz="3200" b="1" dirty="0">
                <a:solidFill>
                  <a:srgbClr val="4472C4"/>
                </a:solidFill>
              </a:rPr>
              <a:t>7 – Create buffer</a:t>
            </a:r>
          </a:p>
          <a:p>
            <a:pPr>
              <a:lnSpc>
                <a:spcPct val="150000"/>
              </a:lnSpc>
            </a:pPr>
            <a:r>
              <a:rPr lang="en-US" sz="3200" b="1" dirty="0">
                <a:solidFill>
                  <a:srgbClr val="4472C4"/>
                </a:solidFill>
              </a:rPr>
              <a:t>8 – Create clipped mask</a:t>
            </a:r>
          </a:p>
        </p:txBody>
      </p:sp>
    </p:spTree>
    <p:extLst>
      <p:ext uri="{BB962C8B-B14F-4D97-AF65-F5344CB8AC3E}">
        <p14:creationId xmlns:p14="http://schemas.microsoft.com/office/powerpoint/2010/main" val="348070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7 – Create buffer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50A0DB6A-0CDF-ACD5-8305-14F43573672D}"/>
              </a:ext>
            </a:extLst>
          </p:cNvPr>
          <p:cNvPicPr>
            <a:picLocks noChangeAspect="1"/>
          </p:cNvPicPr>
          <p:nvPr/>
        </p:nvPicPr>
        <p:blipFill rotWithShape="1">
          <a:blip r:embed="rId3"/>
          <a:srcRect b="6977"/>
          <a:stretch/>
        </p:blipFill>
        <p:spPr>
          <a:xfrm>
            <a:off x="682698" y="861743"/>
            <a:ext cx="10826603" cy="5665084"/>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50EBA794-91C1-154E-A2FE-C155ED0526FE}"/>
              </a:ext>
            </a:extLst>
          </p:cNvPr>
          <p:cNvSpPr txBox="1"/>
          <p:nvPr/>
        </p:nvSpPr>
        <p:spPr>
          <a:xfrm>
            <a:off x="343696" y="5212104"/>
            <a:ext cx="301926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buffered</a:t>
            </a:r>
            <a:r>
              <a:rPr lang="en-US" sz="2000" b="1" dirty="0">
                <a:solidFill>
                  <a:schemeClr val="tx1">
                    <a:lumMod val="65000"/>
                    <a:lumOff val="35000"/>
                  </a:schemeClr>
                </a:solidFill>
              </a:rPr>
              <a:t> layer will be displayed (here in yellow) on top of the five previous layers.</a:t>
            </a:r>
          </a:p>
        </p:txBody>
      </p:sp>
    </p:spTree>
    <p:extLst>
      <p:ext uri="{BB962C8B-B14F-4D97-AF65-F5344CB8AC3E}">
        <p14:creationId xmlns:p14="http://schemas.microsoft.com/office/powerpoint/2010/main" val="2835391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8 – Create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C161EA68-BCDD-4C71-9B50-0A6341339519}"/>
              </a:ext>
            </a:extLst>
          </p:cNvPr>
          <p:cNvPicPr>
            <a:picLocks noChangeAspect="1"/>
          </p:cNvPicPr>
          <p:nvPr/>
        </p:nvPicPr>
        <p:blipFill rotWithShape="1">
          <a:blip r:embed="rId3"/>
          <a:srcRect b="7132"/>
          <a:stretch/>
        </p:blipFill>
        <p:spPr>
          <a:xfrm>
            <a:off x="644450" y="843645"/>
            <a:ext cx="10903096" cy="5695600"/>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D04394F2-1CCE-FC85-4C01-501D3F990BAC}"/>
              </a:ext>
            </a:extLst>
          </p:cNvPr>
          <p:cNvSpPr txBox="1"/>
          <p:nvPr/>
        </p:nvSpPr>
        <p:spPr>
          <a:xfrm>
            <a:off x="343696" y="5226439"/>
            <a:ext cx="3151344"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“GDAL”, “Raster extraction”, and then “Clip raster by mask layer”.</a:t>
            </a:r>
          </a:p>
        </p:txBody>
      </p:sp>
    </p:spTree>
    <p:extLst>
      <p:ext uri="{BB962C8B-B14F-4D97-AF65-F5344CB8AC3E}">
        <p14:creationId xmlns:p14="http://schemas.microsoft.com/office/powerpoint/2010/main" val="1671621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8 – Create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13755E8B-DDA4-784F-6EC8-A780DE2DA8C5}"/>
              </a:ext>
            </a:extLst>
          </p:cNvPr>
          <p:cNvPicPr>
            <a:picLocks noChangeAspect="1"/>
          </p:cNvPicPr>
          <p:nvPr/>
        </p:nvPicPr>
        <p:blipFill rotWithShape="1">
          <a:blip r:embed="rId3"/>
          <a:srcRect b="6977"/>
          <a:stretch/>
        </p:blipFill>
        <p:spPr>
          <a:xfrm>
            <a:off x="646586" y="840010"/>
            <a:ext cx="10898821" cy="5702871"/>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93792CD1-1F6E-FCCA-2286-A5EF172294D2}"/>
              </a:ext>
            </a:extLst>
          </p:cNvPr>
          <p:cNvSpPr txBox="1"/>
          <p:nvPr/>
        </p:nvSpPr>
        <p:spPr>
          <a:xfrm>
            <a:off x="353856" y="4926439"/>
            <a:ext cx="335690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a:t>
            </a:r>
            <a:r>
              <a:rPr lang="en-US" sz="2000" b="1" dirty="0">
                <a:solidFill>
                  <a:schemeClr val="tx1">
                    <a:lumMod val="65000"/>
                    <a:lumOff val="35000"/>
                  </a:schemeClr>
                </a:solidFill>
              </a:rPr>
              <a:t>layer for “Input layer” and the </a:t>
            </a:r>
            <a:r>
              <a:rPr lang="en-US" sz="2000" b="1" i="1" dirty="0">
                <a:solidFill>
                  <a:schemeClr val="tx1">
                    <a:lumMod val="65000"/>
                    <a:lumOff val="35000"/>
                  </a:schemeClr>
                </a:solidFill>
              </a:rPr>
              <a:t>buffered</a:t>
            </a:r>
            <a:r>
              <a:rPr lang="en-US" sz="2000" b="1" dirty="0">
                <a:solidFill>
                  <a:schemeClr val="tx1">
                    <a:lumMod val="65000"/>
                    <a:lumOff val="35000"/>
                  </a:schemeClr>
                </a:solidFill>
              </a:rPr>
              <a:t> layer for “Mask layer”. Then click “Run”.</a:t>
            </a:r>
          </a:p>
        </p:txBody>
      </p:sp>
    </p:spTree>
    <p:extLst>
      <p:ext uri="{BB962C8B-B14F-4D97-AF65-F5344CB8AC3E}">
        <p14:creationId xmlns:p14="http://schemas.microsoft.com/office/powerpoint/2010/main" val="61788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Visualizing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AC3049C6-E05F-12FF-9ACD-065FC0736824}"/>
              </a:ext>
            </a:extLst>
          </p:cNvPr>
          <p:cNvPicPr>
            <a:picLocks noChangeAspect="1"/>
          </p:cNvPicPr>
          <p:nvPr/>
        </p:nvPicPr>
        <p:blipFill rotWithShape="1">
          <a:blip r:embed="rId3"/>
          <a:srcRect b="6977"/>
          <a:stretch/>
        </p:blipFill>
        <p:spPr>
          <a:xfrm>
            <a:off x="642599" y="837923"/>
            <a:ext cx="10906795" cy="5707044"/>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B635E295-20BF-AFEE-8664-1E95ADE682EB}"/>
              </a:ext>
            </a:extLst>
          </p:cNvPr>
          <p:cNvSpPr txBox="1"/>
          <p:nvPr/>
        </p:nvSpPr>
        <p:spPr>
          <a:xfrm>
            <a:off x="343696" y="5541719"/>
            <a:ext cx="3019264" cy="1015663"/>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clipped</a:t>
            </a:r>
            <a:r>
              <a:rPr lang="en-US" sz="2000" b="1" dirty="0">
                <a:solidFill>
                  <a:schemeClr val="tx1">
                    <a:lumMod val="65000"/>
                    <a:lumOff val="35000"/>
                  </a:schemeClr>
                </a:solidFill>
              </a:rPr>
              <a:t> layer will be displayed on top of the six previous layers.</a:t>
            </a:r>
          </a:p>
        </p:txBody>
      </p:sp>
    </p:spTree>
    <p:extLst>
      <p:ext uri="{BB962C8B-B14F-4D97-AF65-F5344CB8AC3E}">
        <p14:creationId xmlns:p14="http://schemas.microsoft.com/office/powerpoint/2010/main" val="301596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8 – Create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11" name="Picture 10">
            <a:extLst>
              <a:ext uri="{FF2B5EF4-FFF2-40B4-BE49-F238E27FC236}">
                <a16:creationId xmlns:a16="http://schemas.microsoft.com/office/drawing/2014/main" id="{E06D7E2A-CD75-A5A4-5165-92ED1D89AA84}"/>
              </a:ext>
            </a:extLst>
          </p:cNvPr>
          <p:cNvPicPr>
            <a:picLocks noChangeAspect="1"/>
          </p:cNvPicPr>
          <p:nvPr/>
        </p:nvPicPr>
        <p:blipFill rotWithShape="1">
          <a:blip r:embed="rId3"/>
          <a:srcRect l="24407" r="21253" b="6977"/>
          <a:stretch/>
        </p:blipFill>
        <p:spPr>
          <a:xfrm>
            <a:off x="5605795" y="865372"/>
            <a:ext cx="5943599" cy="5723348"/>
          </a:xfrm>
          <a:prstGeom prst="rect">
            <a:avLst/>
          </a:prstGeom>
          <a:ln w="25400">
            <a:solidFill>
              <a:schemeClr val="bg2">
                <a:lumMod val="75000"/>
              </a:schemeClr>
            </a:solidFill>
          </a:ln>
        </p:spPr>
      </p:pic>
      <p:cxnSp>
        <p:nvCxnSpPr>
          <p:cNvPr id="6" name="Straight Arrow Connector 5">
            <a:extLst>
              <a:ext uri="{FF2B5EF4-FFF2-40B4-BE49-F238E27FC236}">
                <a16:creationId xmlns:a16="http://schemas.microsoft.com/office/drawing/2014/main" id="{887A9AA7-4BE4-0F18-007A-7AD8AB26856C}"/>
              </a:ext>
            </a:extLst>
          </p:cNvPr>
          <p:cNvCxnSpPr>
            <a:cxnSpLocks/>
          </p:cNvCxnSpPr>
          <p:nvPr/>
        </p:nvCxnSpPr>
        <p:spPr>
          <a:xfrm>
            <a:off x="3976577" y="3429000"/>
            <a:ext cx="2119423" cy="2812312"/>
          </a:xfrm>
          <a:prstGeom prst="straightConnector1">
            <a:avLst/>
          </a:prstGeom>
          <a:ln w="762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6650A9-76F5-9C5E-5893-43D211FBE75C}"/>
              </a:ext>
            </a:extLst>
          </p:cNvPr>
          <p:cNvSpPr txBox="1"/>
          <p:nvPr/>
        </p:nvSpPr>
        <p:spPr>
          <a:xfrm>
            <a:off x="729536" y="1970873"/>
            <a:ext cx="3342734" cy="3108543"/>
          </a:xfrm>
          <a:prstGeom prst="rect">
            <a:avLst/>
          </a:prstGeom>
          <a:solidFill>
            <a:schemeClr val="bg2"/>
          </a:solidFill>
          <a:ln w="25400">
            <a:solidFill>
              <a:schemeClr val="bg2">
                <a:lumMod val="75000"/>
              </a:schemeClr>
            </a:solidFill>
          </a:ln>
        </p:spPr>
        <p:txBody>
          <a:bodyPr wrap="square" rtlCol="0">
            <a:spAutoFit/>
          </a:bodyPr>
          <a:lstStyle/>
          <a:p>
            <a:r>
              <a:rPr lang="en-US" sz="2800" b="1" dirty="0">
                <a:solidFill>
                  <a:schemeClr val="tx1">
                    <a:lumMod val="65000"/>
                    <a:lumOff val="35000"/>
                  </a:schemeClr>
                </a:solidFill>
              </a:rPr>
              <a:t>Alternatively, you can choose to clip all the layers at once. When the window pops open, you just click on “Run as Batch Process”!</a:t>
            </a:r>
          </a:p>
        </p:txBody>
      </p:sp>
    </p:spTree>
    <p:extLst>
      <p:ext uri="{BB962C8B-B14F-4D97-AF65-F5344CB8AC3E}">
        <p14:creationId xmlns:p14="http://schemas.microsoft.com/office/powerpoint/2010/main" val="3839633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8 – Create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0" name="TextBox 9">
            <a:extLst>
              <a:ext uri="{FF2B5EF4-FFF2-40B4-BE49-F238E27FC236}">
                <a16:creationId xmlns:a16="http://schemas.microsoft.com/office/drawing/2014/main" id="{4D193D5F-79D8-46A4-FD7E-7A00D6602A21}"/>
              </a:ext>
            </a:extLst>
          </p:cNvPr>
          <p:cNvSpPr txBox="1"/>
          <p:nvPr/>
        </p:nvSpPr>
        <p:spPr>
          <a:xfrm>
            <a:off x="781050" y="728776"/>
            <a:ext cx="10179050" cy="1493358"/>
          </a:xfrm>
          <a:prstGeom prst="rect">
            <a:avLst/>
          </a:prstGeom>
          <a:noFill/>
        </p:spPr>
        <p:txBody>
          <a:bodyPr wrap="square">
            <a:spAutoFit/>
          </a:bodyPr>
          <a:lstStyle/>
          <a:p>
            <a:pPr>
              <a:lnSpc>
                <a:spcPct val="150000"/>
              </a:lnSpc>
            </a:pPr>
            <a:r>
              <a:rPr lang="en-US" sz="3200" b="1" dirty="0">
                <a:solidFill>
                  <a:srgbClr val="4472C4"/>
                </a:solidFill>
              </a:rPr>
              <a:t>Add slide with print screen of running batch mode for clipping all the layers at once</a:t>
            </a:r>
          </a:p>
        </p:txBody>
      </p:sp>
      <p:pic>
        <p:nvPicPr>
          <p:cNvPr id="3" name="Picture 2">
            <a:extLst>
              <a:ext uri="{FF2B5EF4-FFF2-40B4-BE49-F238E27FC236}">
                <a16:creationId xmlns:a16="http://schemas.microsoft.com/office/drawing/2014/main" id="{78A2FCE6-D604-3200-F960-1176544C77ED}"/>
              </a:ext>
            </a:extLst>
          </p:cNvPr>
          <p:cNvPicPr>
            <a:picLocks noChangeAspect="1"/>
          </p:cNvPicPr>
          <p:nvPr/>
        </p:nvPicPr>
        <p:blipFill rotWithShape="1">
          <a:blip r:embed="rId3"/>
          <a:srcRect b="6667"/>
          <a:stretch/>
        </p:blipFill>
        <p:spPr>
          <a:xfrm>
            <a:off x="642599" y="837923"/>
            <a:ext cx="10906795" cy="5726067"/>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93792CD1-1F6E-FCCA-2286-A5EF172294D2}"/>
              </a:ext>
            </a:extLst>
          </p:cNvPr>
          <p:cNvSpPr txBox="1"/>
          <p:nvPr/>
        </p:nvSpPr>
        <p:spPr>
          <a:xfrm>
            <a:off x="5021550" y="2177462"/>
            <a:ext cx="5366460" cy="3046988"/>
          </a:xfrm>
          <a:prstGeom prst="rect">
            <a:avLst/>
          </a:prstGeom>
          <a:solidFill>
            <a:schemeClr val="bg2"/>
          </a:solidFill>
          <a:ln w="25400">
            <a:solidFill>
              <a:schemeClr val="bg2">
                <a:lumMod val="75000"/>
              </a:schemeClr>
            </a:solidFill>
          </a:ln>
        </p:spPr>
        <p:txBody>
          <a:bodyPr wrap="square" rtlCol="0">
            <a:spAutoFit/>
          </a:bodyPr>
          <a:lstStyle/>
          <a:p>
            <a:r>
              <a:rPr lang="en-US" sz="2400" b="1" dirty="0">
                <a:solidFill>
                  <a:schemeClr val="tx1">
                    <a:lumMod val="65000"/>
                    <a:lumOff val="35000"/>
                  </a:schemeClr>
                </a:solidFill>
              </a:rPr>
              <a:t>Now, insert all the </a:t>
            </a:r>
            <a:r>
              <a:rPr lang="en-US" sz="2400" b="1" i="1" dirty="0" err="1">
                <a:solidFill>
                  <a:schemeClr val="tx1">
                    <a:lumMod val="65000"/>
                    <a:lumOff val="35000"/>
                  </a:schemeClr>
                </a:solidFill>
              </a:rPr>
              <a:t>bioclim</a:t>
            </a:r>
            <a:r>
              <a:rPr lang="en-US" sz="2400" b="1" dirty="0">
                <a:solidFill>
                  <a:schemeClr val="tx1">
                    <a:lumMod val="65000"/>
                    <a:lumOff val="35000"/>
                  </a:schemeClr>
                </a:solidFill>
              </a:rPr>
              <a:t> layers under “Input layer” and the </a:t>
            </a:r>
            <a:r>
              <a:rPr lang="en-US" sz="2400" b="1" i="1" dirty="0">
                <a:solidFill>
                  <a:schemeClr val="tx1">
                    <a:lumMod val="65000"/>
                    <a:lumOff val="35000"/>
                  </a:schemeClr>
                </a:solidFill>
              </a:rPr>
              <a:t>buffered</a:t>
            </a:r>
            <a:r>
              <a:rPr lang="en-US" sz="2400" b="1" dirty="0">
                <a:solidFill>
                  <a:schemeClr val="tx1">
                    <a:lumMod val="65000"/>
                    <a:lumOff val="35000"/>
                  </a:schemeClr>
                </a:solidFill>
              </a:rPr>
              <a:t> layer under “Mask”. You are using the same mask for all the layers! Make sure you have all the </a:t>
            </a:r>
            <a:r>
              <a:rPr lang="en-US" sz="2400" b="1" dirty="0" err="1">
                <a:solidFill>
                  <a:schemeClr val="tx1">
                    <a:lumMod val="65000"/>
                    <a:lumOff val="35000"/>
                  </a:schemeClr>
                </a:solidFill>
              </a:rPr>
              <a:t>bioclim</a:t>
            </a:r>
            <a:r>
              <a:rPr lang="en-US" sz="2400" b="1" dirty="0">
                <a:solidFill>
                  <a:schemeClr val="tx1">
                    <a:lumMod val="65000"/>
                    <a:lumOff val="35000"/>
                  </a:schemeClr>
                </a:solidFill>
              </a:rPr>
              <a:t> layers loaded to QGIS. You can load all of them at once by using Autofill and selecting from the folder where they are located!</a:t>
            </a:r>
          </a:p>
        </p:txBody>
      </p:sp>
    </p:spTree>
    <p:extLst>
      <p:ext uri="{BB962C8B-B14F-4D97-AF65-F5344CB8AC3E}">
        <p14:creationId xmlns:p14="http://schemas.microsoft.com/office/powerpoint/2010/main" val="154655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8 – Create clipped mask</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C77F4AC8-EBBB-2290-7971-D0AF861F2E7B}"/>
              </a:ext>
            </a:extLst>
          </p:cNvPr>
          <p:cNvPicPr>
            <a:picLocks noChangeAspect="1"/>
          </p:cNvPicPr>
          <p:nvPr/>
        </p:nvPicPr>
        <p:blipFill>
          <a:blip r:embed="rId3"/>
          <a:stretch>
            <a:fillRect/>
          </a:stretch>
        </p:blipFill>
        <p:spPr>
          <a:xfrm>
            <a:off x="937432" y="894836"/>
            <a:ext cx="10070809" cy="5664830"/>
          </a:xfrm>
          <a:prstGeom prst="rect">
            <a:avLst/>
          </a:prstGeom>
        </p:spPr>
      </p:pic>
      <p:cxnSp>
        <p:nvCxnSpPr>
          <p:cNvPr id="10" name="Straight Arrow Connector 9">
            <a:extLst>
              <a:ext uri="{FF2B5EF4-FFF2-40B4-BE49-F238E27FC236}">
                <a16:creationId xmlns:a16="http://schemas.microsoft.com/office/drawing/2014/main" id="{C4B7F387-9465-9002-421D-1116A6A09FB5}"/>
              </a:ext>
            </a:extLst>
          </p:cNvPr>
          <p:cNvCxnSpPr>
            <a:cxnSpLocks/>
          </p:cNvCxnSpPr>
          <p:nvPr/>
        </p:nvCxnSpPr>
        <p:spPr>
          <a:xfrm flipV="1">
            <a:off x="2604977" y="2009553"/>
            <a:ext cx="4999073" cy="818707"/>
          </a:xfrm>
          <a:prstGeom prst="straightConnector1">
            <a:avLst/>
          </a:prstGeom>
          <a:ln w="762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68AAD2-378E-0059-63EB-F27A262B325F}"/>
              </a:ext>
            </a:extLst>
          </p:cNvPr>
          <p:cNvSpPr txBox="1"/>
          <p:nvPr/>
        </p:nvSpPr>
        <p:spPr>
          <a:xfrm>
            <a:off x="2319991" y="2732567"/>
            <a:ext cx="4346623" cy="1569660"/>
          </a:xfrm>
          <a:prstGeom prst="rect">
            <a:avLst/>
          </a:prstGeom>
          <a:solidFill>
            <a:schemeClr val="bg2"/>
          </a:solidFill>
          <a:ln w="25400">
            <a:solidFill>
              <a:schemeClr val="bg2">
                <a:lumMod val="75000"/>
              </a:schemeClr>
            </a:solidFill>
          </a:ln>
        </p:spPr>
        <p:txBody>
          <a:bodyPr wrap="square" rtlCol="0">
            <a:spAutoFit/>
          </a:bodyPr>
          <a:lstStyle/>
          <a:p>
            <a:r>
              <a:rPr lang="en-US" sz="2400" b="1" dirty="0">
                <a:solidFill>
                  <a:schemeClr val="tx1">
                    <a:lumMod val="65000"/>
                    <a:lumOff val="35000"/>
                  </a:schemeClr>
                </a:solidFill>
              </a:rPr>
              <a:t>The last thing you need to do is save these clipped </a:t>
            </a:r>
            <a:r>
              <a:rPr lang="en-US" sz="2400" b="1" i="1" dirty="0" err="1">
                <a:solidFill>
                  <a:schemeClr val="tx1">
                    <a:lumMod val="65000"/>
                    <a:lumOff val="35000"/>
                  </a:schemeClr>
                </a:solidFill>
              </a:rPr>
              <a:t>bioclim</a:t>
            </a:r>
            <a:r>
              <a:rPr lang="en-US" sz="2400" b="1" i="1" dirty="0">
                <a:solidFill>
                  <a:schemeClr val="tx1">
                    <a:lumMod val="65000"/>
                    <a:lumOff val="35000"/>
                  </a:schemeClr>
                </a:solidFill>
              </a:rPr>
              <a:t> </a:t>
            </a:r>
            <a:r>
              <a:rPr lang="en-US" sz="2400" b="1" dirty="0">
                <a:solidFill>
                  <a:schemeClr val="tx1">
                    <a:lumMod val="65000"/>
                    <a:lumOff val="35000"/>
                  </a:schemeClr>
                </a:solidFill>
              </a:rPr>
              <a:t>layers as .</a:t>
            </a:r>
            <a:r>
              <a:rPr lang="en-US" sz="2400" b="1" dirty="0" err="1">
                <a:solidFill>
                  <a:schemeClr val="tx1">
                    <a:lumMod val="65000"/>
                    <a:lumOff val="35000"/>
                  </a:schemeClr>
                </a:solidFill>
              </a:rPr>
              <a:t>asc</a:t>
            </a:r>
            <a:r>
              <a:rPr lang="en-US" sz="2400" b="1" dirty="0">
                <a:solidFill>
                  <a:schemeClr val="tx1">
                    <a:lumMod val="65000"/>
                    <a:lumOff val="35000"/>
                  </a:schemeClr>
                </a:solidFill>
              </a:rPr>
              <a:t> files so that they can be loaded in </a:t>
            </a:r>
            <a:r>
              <a:rPr lang="en-US" sz="2400" b="1" dirty="0" err="1">
                <a:solidFill>
                  <a:schemeClr val="tx1">
                    <a:lumMod val="65000"/>
                    <a:lumOff val="35000"/>
                  </a:schemeClr>
                </a:solidFill>
              </a:rPr>
              <a:t>MaxEnt</a:t>
            </a:r>
            <a:r>
              <a:rPr lang="en-US" sz="2400" b="1" dirty="0">
                <a:solidFill>
                  <a:schemeClr val="tx1">
                    <a:lumMod val="65000"/>
                    <a:lumOff val="35000"/>
                  </a:schemeClr>
                </a:solidFill>
              </a:rPr>
              <a:t> later on!</a:t>
            </a:r>
          </a:p>
        </p:txBody>
      </p:sp>
    </p:spTree>
    <p:extLst>
      <p:ext uri="{BB962C8B-B14F-4D97-AF65-F5344CB8AC3E}">
        <p14:creationId xmlns:p14="http://schemas.microsoft.com/office/powerpoint/2010/main" val="81567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Visualizing original </a:t>
            </a:r>
            <a:r>
              <a:rPr lang="en-US" sz="4400" b="1" dirty="0" err="1">
                <a:solidFill>
                  <a:srgbClr val="4472C4"/>
                </a:solidFill>
                <a:latin typeface="+mj-lt"/>
              </a:rPr>
              <a:t>bioclim</a:t>
            </a:r>
            <a:r>
              <a:rPr lang="en-US" sz="4400" b="1" dirty="0">
                <a:solidFill>
                  <a:srgbClr val="4472C4"/>
                </a:solidFill>
                <a:latin typeface="+mj-lt"/>
              </a:rPr>
              <a:t> mask (for comparison)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EF8C64F0-694F-FF56-B2D7-B7954E08248E}"/>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AC51369D-CC3F-15B3-3122-49E02B5ED99C}"/>
              </a:ext>
            </a:extLst>
          </p:cNvPr>
          <p:cNvSpPr txBox="1"/>
          <p:nvPr/>
        </p:nvSpPr>
        <p:spPr>
          <a:xfrm>
            <a:off x="9452345" y="1220163"/>
            <a:ext cx="2019186" cy="1200329"/>
          </a:xfrm>
          <a:prstGeom prst="rect">
            <a:avLst/>
          </a:prstGeom>
          <a:solidFill>
            <a:schemeClr val="bg2"/>
          </a:solidFill>
          <a:ln w="25400">
            <a:solidFill>
              <a:schemeClr val="bg2">
                <a:lumMod val="75000"/>
              </a:schemeClr>
            </a:solidFill>
          </a:ln>
        </p:spPr>
        <p:txBody>
          <a:bodyPr wrap="square" rtlCol="0">
            <a:spAutoFit/>
          </a:bodyPr>
          <a:lstStyle/>
          <a:p>
            <a:pPr algn="ctr"/>
            <a:r>
              <a:rPr lang="en-US" sz="2400" b="1" dirty="0">
                <a:solidFill>
                  <a:schemeClr val="tx1">
                    <a:lumMod val="65000"/>
                    <a:lumOff val="35000"/>
                  </a:schemeClr>
                </a:solidFill>
              </a:rPr>
              <a:t>Here are the clipped </a:t>
            </a:r>
            <a:r>
              <a:rPr lang="en-US" sz="2400" b="1" i="1" dirty="0" err="1">
                <a:solidFill>
                  <a:schemeClr val="tx1">
                    <a:lumMod val="65000"/>
                    <a:lumOff val="35000"/>
                  </a:schemeClr>
                </a:solidFill>
              </a:rPr>
              <a:t>bioclim</a:t>
            </a:r>
            <a:r>
              <a:rPr lang="en-US" sz="2400" b="1" dirty="0">
                <a:solidFill>
                  <a:schemeClr val="tx1">
                    <a:lumMod val="65000"/>
                    <a:lumOff val="35000"/>
                  </a:schemeClr>
                </a:solidFill>
              </a:rPr>
              <a:t> layers!</a:t>
            </a:r>
          </a:p>
        </p:txBody>
      </p:sp>
    </p:spTree>
    <p:extLst>
      <p:ext uri="{BB962C8B-B14F-4D97-AF65-F5344CB8AC3E}">
        <p14:creationId xmlns:p14="http://schemas.microsoft.com/office/powerpoint/2010/main" val="1797932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Outline of processing layers with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4" name="TextBox 13">
            <a:extLst>
              <a:ext uri="{FF2B5EF4-FFF2-40B4-BE49-F238E27FC236}">
                <a16:creationId xmlns:a16="http://schemas.microsoft.com/office/drawing/2014/main" id="{36234296-51D8-73A6-59AF-2BD648B35096}"/>
              </a:ext>
            </a:extLst>
          </p:cNvPr>
          <p:cNvSpPr txBox="1"/>
          <p:nvPr/>
        </p:nvSpPr>
        <p:spPr>
          <a:xfrm>
            <a:off x="781050" y="728776"/>
            <a:ext cx="10179050" cy="5186676"/>
          </a:xfrm>
          <a:prstGeom prst="rect">
            <a:avLst/>
          </a:prstGeom>
          <a:noFill/>
        </p:spPr>
        <p:txBody>
          <a:bodyPr wrap="square">
            <a:spAutoFit/>
          </a:bodyPr>
          <a:lstStyle/>
          <a:p>
            <a:pPr>
              <a:lnSpc>
                <a:spcPct val="150000"/>
              </a:lnSpc>
            </a:pPr>
            <a:r>
              <a:rPr lang="en-US" sz="3200" b="1" dirty="0">
                <a:solidFill>
                  <a:srgbClr val="4472C4"/>
                </a:solidFill>
              </a:rPr>
              <a:t>9 – Vectorize clipped </a:t>
            </a:r>
            <a:r>
              <a:rPr lang="en-US" sz="3200" b="1" dirty="0" err="1">
                <a:solidFill>
                  <a:srgbClr val="4472C4"/>
                </a:solidFill>
              </a:rPr>
              <a:t>bioclim</a:t>
            </a:r>
            <a:r>
              <a:rPr lang="en-US" sz="3200" b="1" dirty="0">
                <a:solidFill>
                  <a:srgbClr val="4472C4"/>
                </a:solidFill>
              </a:rPr>
              <a:t> layer (creating mask)</a:t>
            </a:r>
          </a:p>
          <a:p>
            <a:pPr>
              <a:lnSpc>
                <a:spcPct val="150000"/>
              </a:lnSpc>
            </a:pPr>
            <a:r>
              <a:rPr lang="en-US" sz="3200" b="1" dirty="0">
                <a:solidFill>
                  <a:srgbClr val="4472C4"/>
                </a:solidFill>
              </a:rPr>
              <a:t>10 – Fix geometries of the vector (creating mask)</a:t>
            </a:r>
          </a:p>
          <a:p>
            <a:pPr>
              <a:lnSpc>
                <a:spcPct val="150000"/>
              </a:lnSpc>
            </a:pPr>
            <a:r>
              <a:rPr lang="en-US" sz="3200" b="1" dirty="0">
                <a:solidFill>
                  <a:srgbClr val="4472C4"/>
                </a:solidFill>
              </a:rPr>
              <a:t>11 – Dissolve the vector (creating mask)</a:t>
            </a:r>
          </a:p>
          <a:p>
            <a:pPr>
              <a:lnSpc>
                <a:spcPct val="150000"/>
              </a:lnSpc>
            </a:pPr>
            <a:r>
              <a:rPr lang="en-US" sz="3200" b="1" dirty="0">
                <a:solidFill>
                  <a:srgbClr val="4472C4"/>
                </a:solidFill>
              </a:rPr>
              <a:t>12 – Create random points</a:t>
            </a:r>
          </a:p>
          <a:p>
            <a:pPr>
              <a:lnSpc>
                <a:spcPct val="150000"/>
              </a:lnSpc>
            </a:pPr>
            <a:r>
              <a:rPr lang="en-US" sz="3200" b="1" dirty="0">
                <a:solidFill>
                  <a:srgbClr val="4472C4"/>
                </a:solidFill>
              </a:rPr>
              <a:t>13 – Sample all clipped </a:t>
            </a:r>
            <a:r>
              <a:rPr lang="en-US" sz="3200" b="1" dirty="0" err="1">
                <a:solidFill>
                  <a:srgbClr val="4472C4"/>
                </a:solidFill>
              </a:rPr>
              <a:t>rasters</a:t>
            </a:r>
            <a:r>
              <a:rPr lang="en-US" sz="3200" b="1" dirty="0">
                <a:solidFill>
                  <a:srgbClr val="4472C4"/>
                </a:solidFill>
              </a:rPr>
              <a:t> (save as .csv)</a:t>
            </a:r>
          </a:p>
          <a:p>
            <a:pPr>
              <a:lnSpc>
                <a:spcPct val="150000"/>
              </a:lnSpc>
            </a:pPr>
            <a:r>
              <a:rPr lang="en-US" sz="3200" b="1" dirty="0">
                <a:solidFill>
                  <a:srgbClr val="4472C4"/>
                </a:solidFill>
              </a:rPr>
              <a:t>14 – Calculate correlation</a:t>
            </a:r>
          </a:p>
          <a:p>
            <a:pPr>
              <a:lnSpc>
                <a:spcPct val="150000"/>
              </a:lnSpc>
            </a:pPr>
            <a:r>
              <a:rPr lang="en-US" sz="3200" b="1" dirty="0">
                <a:solidFill>
                  <a:srgbClr val="4472C4"/>
                </a:solidFill>
              </a:rPr>
              <a:t>15 – Eliminate correlated layers randomly</a:t>
            </a:r>
          </a:p>
        </p:txBody>
      </p:sp>
    </p:spTree>
    <p:extLst>
      <p:ext uri="{BB962C8B-B14F-4D97-AF65-F5344CB8AC3E}">
        <p14:creationId xmlns:p14="http://schemas.microsoft.com/office/powerpoint/2010/main" val="30921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9 – Vectorize clipped </a:t>
            </a:r>
            <a:r>
              <a:rPr lang="en-US" sz="4400" b="1" dirty="0" err="1">
                <a:solidFill>
                  <a:srgbClr val="4472C4"/>
                </a:solidFill>
                <a:latin typeface="+mj-lt"/>
              </a:rPr>
              <a:t>bioclim</a:t>
            </a:r>
            <a:r>
              <a:rPr lang="en-US" sz="4400" b="1" dirty="0">
                <a:solidFill>
                  <a:srgbClr val="4472C4"/>
                </a:solidFill>
                <a:latin typeface="+mj-lt"/>
              </a:rPr>
              <a: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5" name="Picture 4">
            <a:extLst>
              <a:ext uri="{FF2B5EF4-FFF2-40B4-BE49-F238E27FC236}">
                <a16:creationId xmlns:a16="http://schemas.microsoft.com/office/drawing/2014/main" id="{400849AD-1E73-9836-207D-B183B2B2ADC1}"/>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8444577-C64B-8004-1BE0-5E3C25041D7F}"/>
              </a:ext>
            </a:extLst>
          </p:cNvPr>
          <p:cNvSpPr txBox="1"/>
          <p:nvPr/>
        </p:nvSpPr>
        <p:spPr>
          <a:xfrm>
            <a:off x="375121" y="5190162"/>
            <a:ext cx="2527567"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“GDAL” and then “</a:t>
            </a:r>
            <a:r>
              <a:rPr lang="en-US" sz="2000" b="1" dirty="0" err="1">
                <a:solidFill>
                  <a:schemeClr val="tx1">
                    <a:lumMod val="65000"/>
                    <a:lumOff val="35000"/>
                  </a:schemeClr>
                </a:solidFill>
              </a:rPr>
              <a:t>Polygonize</a:t>
            </a:r>
            <a:r>
              <a:rPr lang="en-US" sz="2000" b="1" dirty="0">
                <a:solidFill>
                  <a:schemeClr val="tx1">
                    <a:lumMod val="65000"/>
                    <a:lumOff val="35000"/>
                  </a:schemeClr>
                </a:solidFill>
              </a:rPr>
              <a:t> (raster to vector)”.</a:t>
            </a:r>
          </a:p>
        </p:txBody>
      </p:sp>
    </p:spTree>
    <p:extLst>
      <p:ext uri="{BB962C8B-B14F-4D97-AF65-F5344CB8AC3E}">
        <p14:creationId xmlns:p14="http://schemas.microsoft.com/office/powerpoint/2010/main" val="284126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Outline of processing layers with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4" name="TextBox 13">
            <a:extLst>
              <a:ext uri="{FF2B5EF4-FFF2-40B4-BE49-F238E27FC236}">
                <a16:creationId xmlns:a16="http://schemas.microsoft.com/office/drawing/2014/main" id="{36234296-51D8-73A6-59AF-2BD648B35096}"/>
              </a:ext>
            </a:extLst>
          </p:cNvPr>
          <p:cNvSpPr txBox="1"/>
          <p:nvPr/>
        </p:nvSpPr>
        <p:spPr>
          <a:xfrm>
            <a:off x="781050" y="728776"/>
            <a:ext cx="10179050" cy="5186676"/>
          </a:xfrm>
          <a:prstGeom prst="rect">
            <a:avLst/>
          </a:prstGeom>
          <a:noFill/>
        </p:spPr>
        <p:txBody>
          <a:bodyPr wrap="square">
            <a:spAutoFit/>
          </a:bodyPr>
          <a:lstStyle/>
          <a:p>
            <a:pPr>
              <a:lnSpc>
                <a:spcPct val="150000"/>
              </a:lnSpc>
            </a:pPr>
            <a:r>
              <a:rPr lang="en-US" sz="3200" b="1" dirty="0">
                <a:solidFill>
                  <a:srgbClr val="4472C4"/>
                </a:solidFill>
              </a:rPr>
              <a:t>9 – Vectorize clipped </a:t>
            </a:r>
            <a:r>
              <a:rPr lang="en-US" sz="3200" b="1" dirty="0" err="1">
                <a:solidFill>
                  <a:srgbClr val="4472C4"/>
                </a:solidFill>
              </a:rPr>
              <a:t>bioclim</a:t>
            </a:r>
            <a:r>
              <a:rPr lang="en-US" sz="3200" b="1" dirty="0">
                <a:solidFill>
                  <a:srgbClr val="4472C4"/>
                </a:solidFill>
              </a:rPr>
              <a:t> layer (creating mask)</a:t>
            </a:r>
          </a:p>
          <a:p>
            <a:pPr>
              <a:lnSpc>
                <a:spcPct val="150000"/>
              </a:lnSpc>
            </a:pPr>
            <a:r>
              <a:rPr lang="en-US" sz="3200" b="1" dirty="0">
                <a:solidFill>
                  <a:srgbClr val="4472C4"/>
                </a:solidFill>
              </a:rPr>
              <a:t>10 – Fix geometries of the vector (creating mask)</a:t>
            </a:r>
          </a:p>
          <a:p>
            <a:pPr>
              <a:lnSpc>
                <a:spcPct val="150000"/>
              </a:lnSpc>
            </a:pPr>
            <a:r>
              <a:rPr lang="en-US" sz="3200" b="1" dirty="0">
                <a:solidFill>
                  <a:srgbClr val="4472C4"/>
                </a:solidFill>
              </a:rPr>
              <a:t>11 – Dissolve the vector (creating mask)</a:t>
            </a:r>
          </a:p>
          <a:p>
            <a:pPr>
              <a:lnSpc>
                <a:spcPct val="150000"/>
              </a:lnSpc>
            </a:pPr>
            <a:r>
              <a:rPr lang="en-US" sz="3200" b="1" dirty="0">
                <a:solidFill>
                  <a:srgbClr val="4472C4"/>
                </a:solidFill>
              </a:rPr>
              <a:t>12 – Create random points</a:t>
            </a:r>
          </a:p>
          <a:p>
            <a:pPr>
              <a:lnSpc>
                <a:spcPct val="150000"/>
              </a:lnSpc>
            </a:pPr>
            <a:r>
              <a:rPr lang="en-US" sz="3200" b="1" dirty="0">
                <a:solidFill>
                  <a:srgbClr val="4472C4"/>
                </a:solidFill>
              </a:rPr>
              <a:t>13 – Sample all clipped </a:t>
            </a:r>
            <a:r>
              <a:rPr lang="en-US" sz="3200" b="1" dirty="0" err="1">
                <a:solidFill>
                  <a:srgbClr val="4472C4"/>
                </a:solidFill>
              </a:rPr>
              <a:t>rasters</a:t>
            </a:r>
            <a:r>
              <a:rPr lang="en-US" sz="3200" b="1" dirty="0">
                <a:solidFill>
                  <a:srgbClr val="4472C4"/>
                </a:solidFill>
              </a:rPr>
              <a:t> (save as .csv)</a:t>
            </a:r>
          </a:p>
          <a:p>
            <a:pPr>
              <a:lnSpc>
                <a:spcPct val="150000"/>
              </a:lnSpc>
            </a:pPr>
            <a:r>
              <a:rPr lang="en-US" sz="3200" b="1" dirty="0">
                <a:solidFill>
                  <a:srgbClr val="4472C4"/>
                </a:solidFill>
              </a:rPr>
              <a:t>14 – Calculate correlation</a:t>
            </a:r>
          </a:p>
          <a:p>
            <a:pPr>
              <a:lnSpc>
                <a:spcPct val="150000"/>
              </a:lnSpc>
            </a:pPr>
            <a:r>
              <a:rPr lang="en-US" sz="3200" b="1" dirty="0">
                <a:solidFill>
                  <a:srgbClr val="4472C4"/>
                </a:solidFill>
              </a:rPr>
              <a:t>15 – Eliminate correlated layers randomly</a:t>
            </a:r>
          </a:p>
        </p:txBody>
      </p:sp>
    </p:spTree>
    <p:extLst>
      <p:ext uri="{BB962C8B-B14F-4D97-AF65-F5344CB8AC3E}">
        <p14:creationId xmlns:p14="http://schemas.microsoft.com/office/powerpoint/2010/main" val="162044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9 – Vectorize clipped </a:t>
            </a:r>
            <a:r>
              <a:rPr lang="en-US" sz="4400" b="1" dirty="0" err="1">
                <a:solidFill>
                  <a:srgbClr val="4472C4"/>
                </a:solidFill>
                <a:latin typeface="+mj-lt"/>
              </a:rPr>
              <a:t>bioclim</a:t>
            </a:r>
            <a:r>
              <a:rPr lang="en-US" sz="4400" b="1" dirty="0">
                <a:solidFill>
                  <a:srgbClr val="4472C4"/>
                </a:solidFill>
                <a:latin typeface="+mj-lt"/>
              </a:rPr>
              <a: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81650F57-4ACF-9BA6-C94E-85D407D7C94B}"/>
              </a:ext>
            </a:extLst>
          </p:cNvPr>
          <p:cNvPicPr>
            <a:picLocks noChangeAspect="1"/>
          </p:cNvPicPr>
          <p:nvPr/>
        </p:nvPicPr>
        <p:blipFill rotWithShape="1">
          <a:blip r:embed="rId3"/>
          <a:srcRect b="6822"/>
          <a:stretch/>
        </p:blipFill>
        <p:spPr>
          <a:xfrm>
            <a:off x="720462" y="869291"/>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1D312E2C-636E-94BB-B2FF-827C8BD784D3}"/>
              </a:ext>
            </a:extLst>
          </p:cNvPr>
          <p:cNvSpPr txBox="1"/>
          <p:nvPr/>
        </p:nvSpPr>
        <p:spPr>
          <a:xfrm>
            <a:off x="353856" y="4926439"/>
            <a:ext cx="335690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clipped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a:t>
            </a:r>
            <a:r>
              <a:rPr lang="en-US" sz="2000" b="1" dirty="0">
                <a:solidFill>
                  <a:schemeClr val="tx1">
                    <a:lumMod val="65000"/>
                    <a:lumOff val="35000"/>
                  </a:schemeClr>
                </a:solidFill>
              </a:rPr>
              <a:t>layer under “Input layer” and save the resulting file as .</a:t>
            </a:r>
            <a:r>
              <a:rPr lang="en-US" sz="2000" b="1" dirty="0" err="1">
                <a:solidFill>
                  <a:schemeClr val="tx1">
                    <a:lumMod val="65000"/>
                    <a:lumOff val="35000"/>
                  </a:schemeClr>
                </a:solidFill>
              </a:rPr>
              <a:t>shp</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102249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9 – Vectorize clipped </a:t>
            </a:r>
            <a:r>
              <a:rPr lang="en-US" sz="4400" b="1" dirty="0" err="1">
                <a:solidFill>
                  <a:srgbClr val="4472C4"/>
                </a:solidFill>
                <a:latin typeface="+mj-lt"/>
              </a:rPr>
              <a:t>bioclim</a:t>
            </a:r>
            <a:r>
              <a:rPr lang="en-US" sz="4400" b="1" dirty="0">
                <a:solidFill>
                  <a:srgbClr val="4472C4"/>
                </a:solidFill>
                <a:latin typeface="+mj-lt"/>
              </a:rPr>
              <a:t> layer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529E9786-C8F0-E8AA-7BFA-1EB33DF54FE2}"/>
              </a:ext>
            </a:extLst>
          </p:cNvPr>
          <p:cNvPicPr>
            <a:picLocks noChangeAspect="1"/>
          </p:cNvPicPr>
          <p:nvPr/>
        </p:nvPicPr>
        <p:blipFill rotWithShape="1">
          <a:blip r:embed="rId3"/>
          <a:srcRect b="6822"/>
          <a:stretch/>
        </p:blipFill>
        <p:spPr>
          <a:xfrm>
            <a:off x="720462" y="873448"/>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B4A1099-E162-A257-DB23-1BCC89C39205}"/>
              </a:ext>
            </a:extLst>
          </p:cNvPr>
          <p:cNvSpPr txBox="1"/>
          <p:nvPr/>
        </p:nvSpPr>
        <p:spPr>
          <a:xfrm>
            <a:off x="353856" y="4891363"/>
            <a:ext cx="2208591"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vectorized</a:t>
            </a:r>
            <a:r>
              <a:rPr lang="en-US" sz="2000" b="1" dirty="0">
                <a:solidFill>
                  <a:schemeClr val="tx1">
                    <a:lumMod val="65000"/>
                    <a:lumOff val="35000"/>
                  </a:schemeClr>
                </a:solidFill>
              </a:rPr>
              <a:t> layer will be displayed on top of the </a:t>
            </a:r>
            <a:r>
              <a:rPr lang="en-US" sz="2000" b="1" i="1" dirty="0">
                <a:solidFill>
                  <a:schemeClr val="tx1">
                    <a:lumMod val="65000"/>
                    <a:lumOff val="35000"/>
                  </a:schemeClr>
                </a:solidFill>
              </a:rPr>
              <a:t>clipped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a:t>
            </a:r>
            <a:r>
              <a:rPr lang="en-US" sz="2000" b="1" dirty="0">
                <a:solidFill>
                  <a:schemeClr val="tx1">
                    <a:lumMod val="65000"/>
                    <a:lumOff val="35000"/>
                  </a:schemeClr>
                </a:solidFill>
              </a:rPr>
              <a:t>layer.</a:t>
            </a:r>
          </a:p>
        </p:txBody>
      </p:sp>
    </p:spTree>
    <p:extLst>
      <p:ext uri="{BB962C8B-B14F-4D97-AF65-F5344CB8AC3E}">
        <p14:creationId xmlns:p14="http://schemas.microsoft.com/office/powerpoint/2010/main" val="2155700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10 – Fix geometries of the vector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3ED340AF-91A6-1CC1-2936-A72E88B07E2B}"/>
              </a:ext>
            </a:extLst>
          </p:cNvPr>
          <p:cNvPicPr>
            <a:picLocks noChangeAspect="1"/>
          </p:cNvPicPr>
          <p:nvPr/>
        </p:nvPicPr>
        <p:blipFill rotWithShape="1">
          <a:blip r:embed="rId3"/>
          <a:srcRect b="6822"/>
          <a:stretch/>
        </p:blipFill>
        <p:spPr>
          <a:xfrm>
            <a:off x="797442" y="869291"/>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86AC2DFE-42B2-5BF2-C758-BAA0737E0911}"/>
              </a:ext>
            </a:extLst>
          </p:cNvPr>
          <p:cNvSpPr txBox="1"/>
          <p:nvPr/>
        </p:nvSpPr>
        <p:spPr>
          <a:xfrm>
            <a:off x="400275" y="4895723"/>
            <a:ext cx="2495670"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“Vector geometry” and then “Fix geometries”.</a:t>
            </a:r>
          </a:p>
        </p:txBody>
      </p:sp>
    </p:spTree>
    <p:extLst>
      <p:ext uri="{BB962C8B-B14F-4D97-AF65-F5344CB8AC3E}">
        <p14:creationId xmlns:p14="http://schemas.microsoft.com/office/powerpoint/2010/main" val="579296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10 – Fix geometries of the vector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265DC41F-55F6-D838-5B7D-766EC3F54BB1}"/>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902E76D8-824D-0F9B-FA57-2D7549A74FB3}"/>
              </a:ext>
            </a:extLst>
          </p:cNvPr>
          <p:cNvSpPr txBox="1"/>
          <p:nvPr/>
        </p:nvSpPr>
        <p:spPr>
          <a:xfrm>
            <a:off x="353856" y="4926439"/>
            <a:ext cx="335690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vectorized </a:t>
            </a:r>
            <a:r>
              <a:rPr lang="en-US" sz="2000" b="1" dirty="0">
                <a:solidFill>
                  <a:schemeClr val="tx1">
                    <a:lumMod val="65000"/>
                    <a:lumOff val="35000"/>
                  </a:schemeClr>
                </a:solidFill>
              </a:rPr>
              <a:t>layer under “Input layer” and save the resulting file as .</a:t>
            </a:r>
            <a:r>
              <a:rPr lang="en-US" sz="2000" b="1" dirty="0" err="1">
                <a:solidFill>
                  <a:schemeClr val="tx1">
                    <a:lumMod val="65000"/>
                    <a:lumOff val="35000"/>
                  </a:schemeClr>
                </a:solidFill>
              </a:rPr>
              <a:t>shp</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1091519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11 – Dissolve the vector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038E2772-FD9E-FDB3-620B-E240DCF81A9F}"/>
              </a:ext>
            </a:extLst>
          </p:cNvPr>
          <p:cNvPicPr>
            <a:picLocks noChangeAspect="1"/>
          </p:cNvPicPr>
          <p:nvPr/>
        </p:nvPicPr>
        <p:blipFill rotWithShape="1">
          <a:blip r:embed="rId3"/>
          <a:srcRect b="6784"/>
          <a:stretch/>
        </p:blipFill>
        <p:spPr>
          <a:xfrm>
            <a:off x="720462" y="869290"/>
            <a:ext cx="10764612"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FBE7B127-527D-76F0-6887-46F19DA941BF}"/>
              </a:ext>
            </a:extLst>
          </p:cNvPr>
          <p:cNvSpPr txBox="1"/>
          <p:nvPr/>
        </p:nvSpPr>
        <p:spPr>
          <a:xfrm>
            <a:off x="353856" y="4926439"/>
            <a:ext cx="3091093"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fixed geometry</a:t>
            </a:r>
            <a:r>
              <a:rPr lang="en-US" sz="2000" b="1" dirty="0">
                <a:solidFill>
                  <a:schemeClr val="tx1">
                    <a:lumMod val="65000"/>
                    <a:lumOff val="35000"/>
                  </a:schemeClr>
                </a:solidFill>
              </a:rPr>
              <a:t> layer will be displayed on top of the other layers. Now, click “Vector”, “Geoprocessing Tools”, and then “Dissolve”.</a:t>
            </a:r>
          </a:p>
        </p:txBody>
      </p:sp>
    </p:spTree>
    <p:extLst>
      <p:ext uri="{BB962C8B-B14F-4D97-AF65-F5344CB8AC3E}">
        <p14:creationId xmlns:p14="http://schemas.microsoft.com/office/powerpoint/2010/main" val="1866156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11 – Dissolve the vector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B9D931FC-8280-2C24-F620-C2AFEF80F34D}"/>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4466EAA-20EA-22F2-375A-13D8F95E0E45}"/>
              </a:ext>
            </a:extLst>
          </p:cNvPr>
          <p:cNvSpPr txBox="1"/>
          <p:nvPr/>
        </p:nvSpPr>
        <p:spPr>
          <a:xfrm>
            <a:off x="353856" y="4905173"/>
            <a:ext cx="338880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fixed geometries </a:t>
            </a:r>
            <a:r>
              <a:rPr lang="en-US" sz="2000" b="1" dirty="0">
                <a:solidFill>
                  <a:schemeClr val="tx1">
                    <a:lumMod val="65000"/>
                    <a:lumOff val="35000"/>
                  </a:schemeClr>
                </a:solidFill>
              </a:rPr>
              <a:t>layer under “Input layer” and save the resulting file as .</a:t>
            </a:r>
            <a:r>
              <a:rPr lang="en-US" sz="2000" b="1" dirty="0" err="1">
                <a:solidFill>
                  <a:schemeClr val="tx1">
                    <a:lumMod val="65000"/>
                    <a:lumOff val="35000"/>
                  </a:schemeClr>
                </a:solidFill>
              </a:rPr>
              <a:t>shp</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160438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11 – Dissolve the vector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CE63B5E1-8E6A-DA41-4E97-FB5E86D8F5F5}"/>
              </a:ext>
            </a:extLst>
          </p:cNvPr>
          <p:cNvPicPr>
            <a:picLocks noChangeAspect="1"/>
          </p:cNvPicPr>
          <p:nvPr/>
        </p:nvPicPr>
        <p:blipFill rotWithShape="1">
          <a:blip r:embed="rId3"/>
          <a:srcRect b="6822"/>
          <a:stretch/>
        </p:blipFill>
        <p:spPr>
          <a:xfrm>
            <a:off x="682750" y="854211"/>
            <a:ext cx="10826496" cy="5674468"/>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C7486A4F-F03D-D8C1-0773-5F1D1DB96CA1}"/>
              </a:ext>
            </a:extLst>
          </p:cNvPr>
          <p:cNvSpPr txBox="1"/>
          <p:nvPr/>
        </p:nvSpPr>
        <p:spPr>
          <a:xfrm>
            <a:off x="353857" y="4596816"/>
            <a:ext cx="2910338" cy="1938992"/>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dissolved</a:t>
            </a:r>
            <a:r>
              <a:rPr lang="en-US" sz="2000" b="1" dirty="0">
                <a:solidFill>
                  <a:schemeClr val="tx1">
                    <a:lumMod val="65000"/>
                    <a:lumOff val="35000"/>
                  </a:schemeClr>
                </a:solidFill>
              </a:rPr>
              <a:t> layer will be displayed on top of the other layers. Note there are no details to this shapefile anymore, just the outline!</a:t>
            </a:r>
          </a:p>
        </p:txBody>
      </p:sp>
    </p:spTree>
    <p:extLst>
      <p:ext uri="{BB962C8B-B14F-4D97-AF65-F5344CB8AC3E}">
        <p14:creationId xmlns:p14="http://schemas.microsoft.com/office/powerpoint/2010/main" val="87572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12 – Create random points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F54B767E-8728-D485-1193-696495827A45}"/>
              </a:ext>
            </a:extLst>
          </p:cNvPr>
          <p:cNvPicPr>
            <a:picLocks noChangeAspect="1"/>
          </p:cNvPicPr>
          <p:nvPr/>
        </p:nvPicPr>
        <p:blipFill rotWithShape="1">
          <a:blip r:embed="rId3"/>
          <a:srcRect b="6822"/>
          <a:stretch/>
        </p:blipFill>
        <p:spPr>
          <a:xfrm>
            <a:off x="720462" y="869291"/>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47B99175-FF1E-FD81-192A-4470155291F8}"/>
              </a:ext>
            </a:extLst>
          </p:cNvPr>
          <p:cNvSpPr txBox="1"/>
          <p:nvPr/>
        </p:nvSpPr>
        <p:spPr>
          <a:xfrm>
            <a:off x="353857" y="4894540"/>
            <a:ext cx="2389344"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Click “Vector”, “Research Tools”, and then “Random Points Inside Polygons”</a:t>
            </a:r>
          </a:p>
        </p:txBody>
      </p:sp>
    </p:spTree>
    <p:extLst>
      <p:ext uri="{BB962C8B-B14F-4D97-AF65-F5344CB8AC3E}">
        <p14:creationId xmlns:p14="http://schemas.microsoft.com/office/powerpoint/2010/main" val="2927724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12 – Create random points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4B1E49D5-20A4-B0D5-2DBD-1E720FC9DB81}"/>
              </a:ext>
            </a:extLst>
          </p:cNvPr>
          <p:cNvPicPr>
            <a:picLocks noChangeAspect="1"/>
          </p:cNvPicPr>
          <p:nvPr/>
        </p:nvPicPr>
        <p:blipFill rotWithShape="1">
          <a:blip r:embed="rId3"/>
          <a:srcRect b="6822"/>
          <a:stretch/>
        </p:blipFill>
        <p:spPr>
          <a:xfrm>
            <a:off x="720462" y="869291"/>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B68AD5F-8561-5982-7FA0-CB8DCB5A85BD}"/>
              </a:ext>
            </a:extLst>
          </p:cNvPr>
          <p:cNvSpPr txBox="1"/>
          <p:nvPr/>
        </p:nvSpPr>
        <p:spPr>
          <a:xfrm>
            <a:off x="353856" y="4905173"/>
            <a:ext cx="4951791"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dissolved </a:t>
            </a:r>
            <a:r>
              <a:rPr lang="en-US" sz="2000" b="1" dirty="0">
                <a:solidFill>
                  <a:schemeClr val="tx1">
                    <a:lumMod val="65000"/>
                    <a:lumOff val="35000"/>
                  </a:schemeClr>
                </a:solidFill>
              </a:rPr>
              <a:t>layer under “Input layer”, select </a:t>
            </a:r>
            <a:r>
              <a:rPr lang="en-US" sz="2000" b="1" i="1" dirty="0">
                <a:solidFill>
                  <a:schemeClr val="tx1">
                    <a:lumMod val="65000"/>
                    <a:lumOff val="35000"/>
                  </a:schemeClr>
                </a:solidFill>
              </a:rPr>
              <a:t>Point count </a:t>
            </a:r>
            <a:r>
              <a:rPr lang="en-US" sz="2000" b="1" dirty="0">
                <a:solidFill>
                  <a:schemeClr val="tx1">
                    <a:lumMod val="65000"/>
                    <a:lumOff val="35000"/>
                  </a:schemeClr>
                </a:solidFill>
              </a:rPr>
              <a:t>for “Sampling strategy”, select </a:t>
            </a:r>
            <a:r>
              <a:rPr lang="en-US" sz="2000" b="1" i="1" dirty="0">
                <a:solidFill>
                  <a:schemeClr val="tx1">
                    <a:lumMod val="65000"/>
                    <a:lumOff val="35000"/>
                  </a:schemeClr>
                </a:solidFill>
              </a:rPr>
              <a:t>1000</a:t>
            </a:r>
            <a:r>
              <a:rPr lang="en-US" sz="2000" b="1" dirty="0">
                <a:solidFill>
                  <a:schemeClr val="tx1">
                    <a:lumMod val="65000"/>
                    <a:lumOff val="35000"/>
                  </a:schemeClr>
                </a:solidFill>
              </a:rPr>
              <a:t> for “Point count or density”, and save the resulting file as .</a:t>
            </a:r>
            <a:r>
              <a:rPr lang="en-US" sz="2000" b="1" dirty="0" err="1">
                <a:solidFill>
                  <a:schemeClr val="tx1">
                    <a:lumMod val="65000"/>
                    <a:lumOff val="35000"/>
                  </a:schemeClr>
                </a:solidFill>
              </a:rPr>
              <a:t>shp</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647023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12 – Create random points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A5116AAF-A9A5-30ED-D6A6-090268E461C5}"/>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5125E1B-2131-98F3-7F04-0BF2A806FB76}"/>
              </a:ext>
            </a:extLst>
          </p:cNvPr>
          <p:cNvSpPr txBox="1"/>
          <p:nvPr/>
        </p:nvSpPr>
        <p:spPr>
          <a:xfrm>
            <a:off x="375123" y="5200795"/>
            <a:ext cx="2612628"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a:t>
            </a:r>
            <a:r>
              <a:rPr lang="en-US" sz="2000" b="1" i="1" dirty="0">
                <a:solidFill>
                  <a:schemeClr val="tx1">
                    <a:lumMod val="65000"/>
                    <a:lumOff val="35000"/>
                  </a:schemeClr>
                </a:solidFill>
              </a:rPr>
              <a:t>random points</a:t>
            </a:r>
            <a:r>
              <a:rPr lang="en-US" sz="2000" b="1" dirty="0">
                <a:solidFill>
                  <a:schemeClr val="tx1">
                    <a:lumMod val="65000"/>
                    <a:lumOff val="35000"/>
                  </a:schemeClr>
                </a:solidFill>
              </a:rPr>
              <a:t> layer will be displayed on top of the other layers.</a:t>
            </a:r>
          </a:p>
        </p:txBody>
      </p:sp>
    </p:spTree>
    <p:extLst>
      <p:ext uri="{BB962C8B-B14F-4D97-AF65-F5344CB8AC3E}">
        <p14:creationId xmlns:p14="http://schemas.microsoft.com/office/powerpoint/2010/main" val="303382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Opening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B4770DC3-6236-52B1-34F0-23771E9674D6}"/>
              </a:ext>
            </a:extLst>
          </p:cNvPr>
          <p:cNvPicPr>
            <a:picLocks noChangeAspect="1"/>
          </p:cNvPicPr>
          <p:nvPr/>
        </p:nvPicPr>
        <p:blipFill>
          <a:blip r:embed="rId3"/>
          <a:stretch>
            <a:fillRect/>
          </a:stretch>
        </p:blipFill>
        <p:spPr>
          <a:xfrm>
            <a:off x="1050662" y="853444"/>
            <a:ext cx="10090672" cy="5676003"/>
          </a:xfrm>
          <a:prstGeom prst="rect">
            <a:avLst/>
          </a:prstGeom>
        </p:spPr>
      </p:pic>
      <p:sp>
        <p:nvSpPr>
          <p:cNvPr id="10" name="Rectangle 9">
            <a:extLst>
              <a:ext uri="{FF2B5EF4-FFF2-40B4-BE49-F238E27FC236}">
                <a16:creationId xmlns:a16="http://schemas.microsoft.com/office/drawing/2014/main" id="{CDFB83ED-403F-FA4F-E9D7-D31B7A0AC2E6}"/>
              </a:ext>
            </a:extLst>
          </p:cNvPr>
          <p:cNvSpPr/>
          <p:nvPr/>
        </p:nvSpPr>
        <p:spPr>
          <a:xfrm>
            <a:off x="3127875" y="2233219"/>
            <a:ext cx="1796577" cy="756426"/>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10">
            <a:extLst>
              <a:ext uri="{FF2B5EF4-FFF2-40B4-BE49-F238E27FC236}">
                <a16:creationId xmlns:a16="http://schemas.microsoft.com/office/drawing/2014/main" id="{35A226CD-4DDA-821E-E3C2-5E3F51C0F38B}"/>
              </a:ext>
            </a:extLst>
          </p:cNvPr>
          <p:cNvSpPr txBox="1"/>
          <p:nvPr/>
        </p:nvSpPr>
        <p:spPr>
          <a:xfrm>
            <a:off x="5093310" y="2011267"/>
            <a:ext cx="2174240" cy="1938992"/>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rgbClr val="4472C4"/>
                </a:solidFill>
              </a:rPr>
              <a:t>Both versions </a:t>
            </a:r>
          </a:p>
          <a:p>
            <a:r>
              <a:rPr lang="en-US" sz="2000" b="1" dirty="0">
                <a:solidFill>
                  <a:srgbClr val="4472C4"/>
                </a:solidFill>
              </a:rPr>
              <a:t>3.16 (Hannover) and </a:t>
            </a:r>
          </a:p>
          <a:p>
            <a:r>
              <a:rPr lang="en-US" sz="2000" b="1" dirty="0">
                <a:solidFill>
                  <a:srgbClr val="4472C4"/>
                </a:solidFill>
              </a:rPr>
              <a:t>3.10 (A </a:t>
            </a:r>
            <a:r>
              <a:rPr lang="en-US" sz="2000" b="1" dirty="0" err="1">
                <a:solidFill>
                  <a:srgbClr val="4472C4"/>
                </a:solidFill>
              </a:rPr>
              <a:t>Coruña</a:t>
            </a:r>
            <a:r>
              <a:rPr lang="en-US" sz="2000" b="1" dirty="0">
                <a:solidFill>
                  <a:srgbClr val="4472C4"/>
                </a:solidFill>
              </a:rPr>
              <a:t>) </a:t>
            </a:r>
          </a:p>
          <a:p>
            <a:r>
              <a:rPr lang="en-US" sz="2000" b="1" dirty="0">
                <a:solidFill>
                  <a:srgbClr val="4472C4"/>
                </a:solidFill>
              </a:rPr>
              <a:t>work for this tutorial</a:t>
            </a:r>
          </a:p>
        </p:txBody>
      </p:sp>
    </p:spTree>
    <p:extLst>
      <p:ext uri="{BB962C8B-B14F-4D97-AF65-F5344CB8AC3E}">
        <p14:creationId xmlns:p14="http://schemas.microsoft.com/office/powerpoint/2010/main" val="3641196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13 – Sampled clipped </a:t>
            </a:r>
            <a:r>
              <a:rPr lang="en-US" sz="4400" b="1" dirty="0" err="1">
                <a:solidFill>
                  <a:srgbClr val="4472C4"/>
                </a:solidFill>
                <a:latin typeface="+mj-lt"/>
              </a:rPr>
              <a:t>rasters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3FF5A690-DE19-5E23-EED9-D8F5D23987BA}"/>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AF4C3E8-28DF-EA28-0C48-7784EFF82487}"/>
              </a:ext>
            </a:extLst>
          </p:cNvPr>
          <p:cNvSpPr txBox="1"/>
          <p:nvPr/>
        </p:nvSpPr>
        <p:spPr>
          <a:xfrm>
            <a:off x="353856" y="4905173"/>
            <a:ext cx="2559465"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“Processing Toolbox”, click “Raster analysis” and then “Sample raster values”.</a:t>
            </a:r>
          </a:p>
        </p:txBody>
      </p:sp>
    </p:spTree>
    <p:extLst>
      <p:ext uri="{BB962C8B-B14F-4D97-AF65-F5344CB8AC3E}">
        <p14:creationId xmlns:p14="http://schemas.microsoft.com/office/powerpoint/2010/main" val="729472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13 – Sampled clipped </a:t>
            </a:r>
            <a:r>
              <a:rPr lang="en-US" sz="4400" b="1" dirty="0" err="1">
                <a:solidFill>
                  <a:srgbClr val="4472C4"/>
                </a:solidFill>
                <a:latin typeface="+mj-lt"/>
              </a:rPr>
              <a:t>rasters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C7FD5130-D3C8-F815-99B7-315E3D9F8711}"/>
              </a:ext>
            </a:extLst>
          </p:cNvPr>
          <p:cNvPicPr>
            <a:picLocks noChangeAspect="1"/>
          </p:cNvPicPr>
          <p:nvPr/>
        </p:nvPicPr>
        <p:blipFill rotWithShape="1">
          <a:blip r:embed="rId3"/>
          <a:srcRect b="6666"/>
          <a:stretch/>
        </p:blipFill>
        <p:spPr>
          <a:xfrm>
            <a:off x="720462" y="869290"/>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8500705-FBDA-2CD2-196B-7D1A5E32DF46}"/>
              </a:ext>
            </a:extLst>
          </p:cNvPr>
          <p:cNvSpPr txBox="1"/>
          <p:nvPr/>
        </p:nvSpPr>
        <p:spPr>
          <a:xfrm>
            <a:off x="353856" y="4595876"/>
            <a:ext cx="4016125" cy="1938992"/>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small window will pop open. Choose the </a:t>
            </a:r>
            <a:r>
              <a:rPr lang="en-US" sz="2000" b="1" i="1" dirty="0">
                <a:solidFill>
                  <a:schemeClr val="tx1">
                    <a:lumMod val="65000"/>
                    <a:lumOff val="35000"/>
                  </a:schemeClr>
                </a:solidFill>
              </a:rPr>
              <a:t>Random points </a:t>
            </a:r>
            <a:r>
              <a:rPr lang="en-US" sz="2000" b="1" dirty="0">
                <a:solidFill>
                  <a:schemeClr val="tx1">
                    <a:lumMod val="65000"/>
                    <a:lumOff val="35000"/>
                  </a:schemeClr>
                </a:solidFill>
              </a:rPr>
              <a:t>layer under “Input layer”, select </a:t>
            </a:r>
            <a:r>
              <a:rPr lang="en-US" sz="2000" b="1" i="1" dirty="0">
                <a:solidFill>
                  <a:schemeClr val="tx1">
                    <a:lumMod val="65000"/>
                    <a:lumOff val="35000"/>
                  </a:schemeClr>
                </a:solidFill>
              </a:rPr>
              <a:t>a clipped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a:t>
            </a:r>
            <a:r>
              <a:rPr lang="en-US" sz="2000" b="1" dirty="0">
                <a:solidFill>
                  <a:schemeClr val="tx1">
                    <a:lumMod val="65000"/>
                    <a:lumOff val="35000"/>
                  </a:schemeClr>
                </a:solidFill>
              </a:rPr>
              <a:t>layer for “Raster layer”, and save the resulting file as .</a:t>
            </a:r>
            <a:r>
              <a:rPr lang="en-US" sz="2000" b="1" dirty="0" err="1">
                <a:solidFill>
                  <a:schemeClr val="tx1">
                    <a:lumMod val="65000"/>
                    <a:lumOff val="35000"/>
                  </a:schemeClr>
                </a:solidFill>
              </a:rPr>
              <a:t>shp</a:t>
            </a:r>
            <a:r>
              <a:rPr lang="en-US" sz="2000" b="1" dirty="0">
                <a:solidFill>
                  <a:schemeClr val="tx1">
                    <a:lumMod val="65000"/>
                    <a:lumOff val="35000"/>
                  </a:schemeClr>
                </a:solidFill>
              </a:rPr>
              <a:t>. Then click “Run”.</a:t>
            </a:r>
          </a:p>
        </p:txBody>
      </p:sp>
    </p:spTree>
    <p:extLst>
      <p:ext uri="{BB962C8B-B14F-4D97-AF65-F5344CB8AC3E}">
        <p14:creationId xmlns:p14="http://schemas.microsoft.com/office/powerpoint/2010/main" val="3457372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13 – Sampled clipped </a:t>
            </a:r>
            <a:r>
              <a:rPr lang="en-US" sz="4400" b="1" dirty="0" err="1">
                <a:solidFill>
                  <a:srgbClr val="4472C4"/>
                </a:solidFill>
                <a:latin typeface="+mj-lt"/>
              </a:rPr>
              <a:t>rasters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59193F6A-B6F1-3D93-D927-DB4E8CE38C6C}"/>
              </a:ext>
            </a:extLst>
          </p:cNvPr>
          <p:cNvPicPr>
            <a:picLocks noChangeAspect="1"/>
          </p:cNvPicPr>
          <p:nvPr/>
        </p:nvPicPr>
        <p:blipFill rotWithShape="1">
          <a:blip r:embed="rId3"/>
          <a:srcRect b="6822"/>
          <a:stretch/>
        </p:blipFill>
        <p:spPr>
          <a:xfrm>
            <a:off x="720462" y="869291"/>
            <a:ext cx="10751068" cy="5634934"/>
          </a:xfrm>
          <a:prstGeom prst="rect">
            <a:avLst/>
          </a:prstGeom>
          <a:ln w="25400">
            <a:solidFill>
              <a:schemeClr val="bg2">
                <a:lumMod val="75000"/>
              </a:schemeClr>
            </a:solidFill>
          </a:ln>
        </p:spPr>
      </p:pic>
      <p:cxnSp>
        <p:nvCxnSpPr>
          <p:cNvPr id="9" name="Straight Arrow Connector 8">
            <a:extLst>
              <a:ext uri="{FF2B5EF4-FFF2-40B4-BE49-F238E27FC236}">
                <a16:creationId xmlns:a16="http://schemas.microsoft.com/office/drawing/2014/main" id="{35D39A0F-7621-44BA-20A5-03F579C2FB6E}"/>
              </a:ext>
            </a:extLst>
          </p:cNvPr>
          <p:cNvCxnSpPr>
            <a:cxnSpLocks/>
            <a:stCxn id="10" idx="1"/>
          </p:cNvCxnSpPr>
          <p:nvPr/>
        </p:nvCxnSpPr>
        <p:spPr>
          <a:xfrm flipH="1">
            <a:off x="1552353" y="3173985"/>
            <a:ext cx="3299075" cy="3131122"/>
          </a:xfrm>
          <a:prstGeom prst="straightConnector1">
            <a:avLst/>
          </a:prstGeom>
          <a:ln w="762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E3251C-D412-2E44-379D-1AAFD34D90B9}"/>
              </a:ext>
            </a:extLst>
          </p:cNvPr>
          <p:cNvSpPr txBox="1"/>
          <p:nvPr/>
        </p:nvSpPr>
        <p:spPr>
          <a:xfrm>
            <a:off x="4851428" y="1619713"/>
            <a:ext cx="3356907" cy="3108543"/>
          </a:xfrm>
          <a:prstGeom prst="rect">
            <a:avLst/>
          </a:prstGeom>
          <a:solidFill>
            <a:schemeClr val="bg2"/>
          </a:solidFill>
          <a:ln w="25400">
            <a:solidFill>
              <a:schemeClr val="bg2">
                <a:lumMod val="75000"/>
              </a:schemeClr>
            </a:solidFill>
          </a:ln>
        </p:spPr>
        <p:txBody>
          <a:bodyPr wrap="square" rtlCol="0">
            <a:spAutoFit/>
          </a:bodyPr>
          <a:lstStyle/>
          <a:p>
            <a:r>
              <a:rPr lang="en-US" sz="2800" b="1" dirty="0">
                <a:solidFill>
                  <a:schemeClr val="tx1">
                    <a:lumMod val="65000"/>
                    <a:lumOff val="35000"/>
                  </a:schemeClr>
                </a:solidFill>
              </a:rPr>
              <a:t>Alternatively, you can choose to sample all the layers at once. When the window pops open, you just click on “Run as Batch Process”!</a:t>
            </a:r>
          </a:p>
        </p:txBody>
      </p:sp>
    </p:spTree>
    <p:extLst>
      <p:ext uri="{BB962C8B-B14F-4D97-AF65-F5344CB8AC3E}">
        <p14:creationId xmlns:p14="http://schemas.microsoft.com/office/powerpoint/2010/main" val="2743387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13 – Sampled clipped </a:t>
            </a:r>
            <a:r>
              <a:rPr lang="en-US" sz="4400" b="1" dirty="0" err="1">
                <a:solidFill>
                  <a:srgbClr val="4472C4"/>
                </a:solidFill>
                <a:latin typeface="+mj-lt"/>
              </a:rPr>
              <a:t>rasters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02E1071D-A7EA-00AF-F68C-3AFF46B82B29}"/>
              </a:ext>
            </a:extLst>
          </p:cNvPr>
          <p:cNvPicPr>
            <a:picLocks noChangeAspect="1"/>
          </p:cNvPicPr>
          <p:nvPr/>
        </p:nvPicPr>
        <p:blipFill rotWithShape="1">
          <a:blip r:embed="rId3"/>
          <a:srcRect b="2589"/>
          <a:stretch/>
        </p:blipFill>
        <p:spPr>
          <a:xfrm>
            <a:off x="953878" y="872527"/>
            <a:ext cx="10284236" cy="5637836"/>
          </a:xfrm>
          <a:prstGeom prst="rect">
            <a:avLst/>
          </a:prstGeom>
          <a:ln w="25400">
            <a:solidFill>
              <a:schemeClr val="bg2">
                <a:lumMod val="75000"/>
              </a:schemeClr>
            </a:solidFill>
          </a:ln>
        </p:spPr>
      </p:pic>
      <p:sp>
        <p:nvSpPr>
          <p:cNvPr id="9" name="TextBox 8">
            <a:extLst>
              <a:ext uri="{FF2B5EF4-FFF2-40B4-BE49-F238E27FC236}">
                <a16:creationId xmlns:a16="http://schemas.microsoft.com/office/drawing/2014/main" id="{B25AF151-6926-5649-FA20-0DA49BCE08D5}"/>
              </a:ext>
            </a:extLst>
          </p:cNvPr>
          <p:cNvSpPr txBox="1"/>
          <p:nvPr/>
        </p:nvSpPr>
        <p:spPr>
          <a:xfrm>
            <a:off x="6191189" y="2817596"/>
            <a:ext cx="5046925" cy="3477875"/>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Now, insert the </a:t>
            </a:r>
            <a:r>
              <a:rPr lang="en-US" sz="2000" b="1" i="1" dirty="0">
                <a:solidFill>
                  <a:schemeClr val="tx1">
                    <a:lumMod val="65000"/>
                    <a:lumOff val="35000"/>
                  </a:schemeClr>
                </a:solidFill>
              </a:rPr>
              <a:t>random points </a:t>
            </a:r>
            <a:r>
              <a:rPr lang="en-US" sz="2000" b="1" dirty="0">
                <a:solidFill>
                  <a:schemeClr val="tx1">
                    <a:lumMod val="65000"/>
                    <a:lumOff val="35000"/>
                  </a:schemeClr>
                </a:solidFill>
              </a:rPr>
              <a:t>layer under “Input layer” and all the </a:t>
            </a:r>
            <a:r>
              <a:rPr lang="en-US" sz="2000" b="1" i="1" dirty="0" err="1">
                <a:solidFill>
                  <a:schemeClr val="tx1">
                    <a:lumMod val="65000"/>
                    <a:lumOff val="35000"/>
                  </a:schemeClr>
                </a:solidFill>
              </a:rPr>
              <a:t>bioclim</a:t>
            </a:r>
            <a:r>
              <a:rPr lang="en-US" sz="2000" b="1" dirty="0">
                <a:solidFill>
                  <a:schemeClr val="tx1">
                    <a:lumMod val="65000"/>
                    <a:lumOff val="35000"/>
                  </a:schemeClr>
                </a:solidFill>
              </a:rPr>
              <a:t> layers under “Raster layer”. You are using the same sampled points for all the layers! Make sure you have all the </a:t>
            </a:r>
            <a:r>
              <a:rPr lang="en-US" sz="2000" b="1" dirty="0" err="1">
                <a:solidFill>
                  <a:schemeClr val="tx1">
                    <a:lumMod val="65000"/>
                    <a:lumOff val="35000"/>
                  </a:schemeClr>
                </a:solidFill>
              </a:rPr>
              <a:t>bioclim</a:t>
            </a:r>
            <a:r>
              <a:rPr lang="en-US" sz="2000" b="1" dirty="0">
                <a:solidFill>
                  <a:schemeClr val="tx1">
                    <a:lumMod val="65000"/>
                    <a:lumOff val="35000"/>
                  </a:schemeClr>
                </a:solidFill>
              </a:rPr>
              <a:t> layers loaded to QGIS. You can load all of them at once by using Autofill and selecting from the folder where they are located! The last thing you need to do is save these </a:t>
            </a:r>
            <a:r>
              <a:rPr lang="en-US" sz="2000" b="1" i="1" dirty="0">
                <a:solidFill>
                  <a:schemeClr val="tx1">
                    <a:lumMod val="65000"/>
                    <a:lumOff val="35000"/>
                  </a:schemeClr>
                </a:solidFill>
              </a:rPr>
              <a:t>sampled</a:t>
            </a:r>
            <a:r>
              <a:rPr lang="en-US" sz="2000" b="1" dirty="0">
                <a:solidFill>
                  <a:schemeClr val="tx1">
                    <a:lumMod val="65000"/>
                    <a:lumOff val="35000"/>
                  </a:schemeClr>
                </a:solidFill>
              </a:rPr>
              <a:t>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a:t>
            </a:r>
            <a:r>
              <a:rPr lang="en-US" sz="2000" b="1" dirty="0">
                <a:solidFill>
                  <a:schemeClr val="tx1">
                    <a:lumMod val="65000"/>
                    <a:lumOff val="35000"/>
                  </a:schemeClr>
                </a:solidFill>
              </a:rPr>
              <a:t>layers as .csv files so that we can calculate correlation!</a:t>
            </a:r>
          </a:p>
        </p:txBody>
      </p:sp>
    </p:spTree>
    <p:extLst>
      <p:ext uri="{BB962C8B-B14F-4D97-AF65-F5344CB8AC3E}">
        <p14:creationId xmlns:p14="http://schemas.microsoft.com/office/powerpoint/2010/main" val="3928204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13 – Sampled clipped </a:t>
            </a:r>
            <a:r>
              <a:rPr lang="en-US" sz="4400" b="1" dirty="0" err="1">
                <a:solidFill>
                  <a:srgbClr val="4472C4"/>
                </a:solidFill>
                <a:latin typeface="+mj-lt"/>
              </a:rPr>
              <a:t>rasters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29254470-FED9-3395-FC19-08D24FBD7D32}"/>
              </a:ext>
            </a:extLst>
          </p:cNvPr>
          <p:cNvPicPr>
            <a:picLocks noChangeAspect="1"/>
          </p:cNvPicPr>
          <p:nvPr/>
        </p:nvPicPr>
        <p:blipFill rotWithShape="1">
          <a:blip r:embed="rId3"/>
          <a:srcRect b="6822"/>
          <a:stretch/>
        </p:blipFill>
        <p:spPr>
          <a:xfrm>
            <a:off x="720462" y="869291"/>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2F59F9DD-17B6-0325-B97C-F5712B3450AA}"/>
              </a:ext>
            </a:extLst>
          </p:cNvPr>
          <p:cNvSpPr txBox="1"/>
          <p:nvPr/>
        </p:nvSpPr>
        <p:spPr>
          <a:xfrm>
            <a:off x="9175897" y="878666"/>
            <a:ext cx="2295633" cy="1200329"/>
          </a:xfrm>
          <a:prstGeom prst="rect">
            <a:avLst/>
          </a:prstGeom>
          <a:solidFill>
            <a:schemeClr val="bg2"/>
          </a:solidFill>
          <a:ln w="25400">
            <a:solidFill>
              <a:schemeClr val="bg2">
                <a:lumMod val="75000"/>
              </a:schemeClr>
            </a:solidFill>
          </a:ln>
        </p:spPr>
        <p:txBody>
          <a:bodyPr wrap="square" rtlCol="0">
            <a:spAutoFit/>
          </a:bodyPr>
          <a:lstStyle/>
          <a:p>
            <a:r>
              <a:rPr lang="en-US" sz="2400" b="1" dirty="0">
                <a:solidFill>
                  <a:schemeClr val="tx1">
                    <a:lumMod val="65000"/>
                    <a:lumOff val="35000"/>
                  </a:schemeClr>
                </a:solidFill>
              </a:rPr>
              <a:t>Here are the sampled </a:t>
            </a:r>
            <a:r>
              <a:rPr lang="en-US" sz="2400" b="1" i="1" dirty="0" err="1">
                <a:solidFill>
                  <a:schemeClr val="tx1">
                    <a:lumMod val="65000"/>
                    <a:lumOff val="35000"/>
                  </a:schemeClr>
                </a:solidFill>
              </a:rPr>
              <a:t>bioclim</a:t>
            </a:r>
            <a:r>
              <a:rPr lang="en-US" sz="2400" b="1" dirty="0">
                <a:solidFill>
                  <a:schemeClr val="tx1">
                    <a:lumMod val="65000"/>
                    <a:lumOff val="35000"/>
                  </a:schemeClr>
                </a:solidFill>
              </a:rPr>
              <a:t> layers!</a:t>
            </a:r>
          </a:p>
        </p:txBody>
      </p:sp>
    </p:spTree>
    <p:extLst>
      <p:ext uri="{BB962C8B-B14F-4D97-AF65-F5344CB8AC3E}">
        <p14:creationId xmlns:p14="http://schemas.microsoft.com/office/powerpoint/2010/main" val="2869318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A178503E-B667-2277-693B-0A3BC637BD7A}"/>
              </a:ext>
            </a:extLst>
          </p:cNvPr>
          <p:cNvPicPr>
            <a:picLocks noChangeAspect="1"/>
          </p:cNvPicPr>
          <p:nvPr/>
        </p:nvPicPr>
        <p:blipFill rotWithShape="1">
          <a:blip r:embed="rId3"/>
          <a:srcRect b="6822"/>
          <a:stretch/>
        </p:blipFill>
        <p:spPr>
          <a:xfrm>
            <a:off x="720462" y="869292"/>
            <a:ext cx="10751068" cy="5634934"/>
          </a:xfrm>
          <a:prstGeom prst="rect">
            <a:avLst/>
          </a:prstGeom>
          <a:ln w="25400">
            <a:solidFill>
              <a:schemeClr val="bg2">
                <a:lumMod val="75000"/>
              </a:schemeClr>
            </a:solidFill>
          </a:ln>
        </p:spPr>
      </p:pic>
      <p:cxnSp>
        <p:nvCxnSpPr>
          <p:cNvPr id="9" name="Straight Arrow Connector 8">
            <a:extLst>
              <a:ext uri="{FF2B5EF4-FFF2-40B4-BE49-F238E27FC236}">
                <a16:creationId xmlns:a16="http://schemas.microsoft.com/office/drawing/2014/main" id="{ECE38921-11C8-23CB-71C8-72757C9ADCD1}"/>
              </a:ext>
            </a:extLst>
          </p:cNvPr>
          <p:cNvCxnSpPr>
            <a:cxnSpLocks/>
          </p:cNvCxnSpPr>
          <p:nvPr/>
        </p:nvCxnSpPr>
        <p:spPr>
          <a:xfrm flipH="1" flipV="1">
            <a:off x="2083981" y="2945219"/>
            <a:ext cx="956931" cy="2328530"/>
          </a:xfrm>
          <a:prstGeom prst="straightConnector1">
            <a:avLst/>
          </a:prstGeom>
          <a:ln w="762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9FDB2C-77B0-554F-7D32-B7FB802ADE13}"/>
              </a:ext>
            </a:extLst>
          </p:cNvPr>
          <p:cNvSpPr txBox="1"/>
          <p:nvPr/>
        </p:nvSpPr>
        <p:spPr>
          <a:xfrm>
            <a:off x="396387" y="5191420"/>
            <a:ext cx="2772116"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Open the .csv files for each layer and copy the “SAMPLE_1” column to a different .csv file. </a:t>
            </a:r>
          </a:p>
        </p:txBody>
      </p:sp>
    </p:spTree>
    <p:extLst>
      <p:ext uri="{BB962C8B-B14F-4D97-AF65-F5344CB8AC3E}">
        <p14:creationId xmlns:p14="http://schemas.microsoft.com/office/powerpoint/2010/main" val="1084436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BC7FCF98-4375-5B88-A4EE-6E988109E546}"/>
              </a:ext>
            </a:extLst>
          </p:cNvPr>
          <p:cNvPicPr>
            <a:picLocks noChangeAspect="1"/>
          </p:cNvPicPr>
          <p:nvPr/>
        </p:nvPicPr>
        <p:blipFill rotWithShape="1">
          <a:blip r:embed="rId3"/>
          <a:srcRect b="6822"/>
          <a:stretch/>
        </p:blipFill>
        <p:spPr>
          <a:xfrm>
            <a:off x="720462" y="869292"/>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61E4196-33C3-0582-7121-6F6F3ED241B5}"/>
              </a:ext>
            </a:extLst>
          </p:cNvPr>
          <p:cNvSpPr txBox="1"/>
          <p:nvPr/>
        </p:nvSpPr>
        <p:spPr>
          <a:xfrm>
            <a:off x="353856" y="4894540"/>
            <a:ext cx="335690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Now that we have a file with all the raster values for the same points for each of the </a:t>
            </a:r>
            <a:r>
              <a:rPr lang="en-US" sz="2000" b="1" dirty="0" err="1">
                <a:solidFill>
                  <a:schemeClr val="tx1">
                    <a:lumMod val="65000"/>
                    <a:lumOff val="35000"/>
                  </a:schemeClr>
                </a:solidFill>
              </a:rPr>
              <a:t>bioclim</a:t>
            </a:r>
            <a:r>
              <a:rPr lang="en-US" sz="2000" b="1" dirty="0">
                <a:solidFill>
                  <a:schemeClr val="tx1">
                    <a:lumMod val="65000"/>
                    <a:lumOff val="35000"/>
                  </a:schemeClr>
                </a:solidFill>
              </a:rPr>
              <a:t> layers, it is time to calculate the correlation.</a:t>
            </a:r>
          </a:p>
        </p:txBody>
      </p:sp>
    </p:spTree>
    <p:extLst>
      <p:ext uri="{BB962C8B-B14F-4D97-AF65-F5344CB8AC3E}">
        <p14:creationId xmlns:p14="http://schemas.microsoft.com/office/powerpoint/2010/main" val="281896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5" name="Picture 4">
            <a:extLst>
              <a:ext uri="{FF2B5EF4-FFF2-40B4-BE49-F238E27FC236}">
                <a16:creationId xmlns:a16="http://schemas.microsoft.com/office/drawing/2014/main" id="{BA95779E-2B75-4097-04F6-26378BA1EF2F}"/>
              </a:ext>
            </a:extLst>
          </p:cNvPr>
          <p:cNvPicPr>
            <a:picLocks noChangeAspect="1"/>
          </p:cNvPicPr>
          <p:nvPr/>
        </p:nvPicPr>
        <p:blipFill rotWithShape="1">
          <a:blip r:embed="rId3"/>
          <a:srcRect b="6666"/>
          <a:stretch/>
        </p:blipFill>
        <p:spPr>
          <a:xfrm>
            <a:off x="839972" y="869291"/>
            <a:ext cx="10751068" cy="5644311"/>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9B13D677-0631-E331-099D-57E243838F2B}"/>
              </a:ext>
            </a:extLst>
          </p:cNvPr>
          <p:cNvSpPr txBox="1"/>
          <p:nvPr/>
        </p:nvSpPr>
        <p:spPr>
          <a:xfrm>
            <a:off x="353856" y="4905173"/>
            <a:ext cx="3612088"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Under “Data”, click “Data Analysis”. This is an add-in that you need to enable in your Excel! A small window will pop open; click “Correlation”.</a:t>
            </a:r>
          </a:p>
        </p:txBody>
      </p:sp>
    </p:spTree>
    <p:extLst>
      <p:ext uri="{BB962C8B-B14F-4D97-AF65-F5344CB8AC3E}">
        <p14:creationId xmlns:p14="http://schemas.microsoft.com/office/powerpoint/2010/main" val="2790842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5" name="Picture 4">
            <a:extLst>
              <a:ext uri="{FF2B5EF4-FFF2-40B4-BE49-F238E27FC236}">
                <a16:creationId xmlns:a16="http://schemas.microsoft.com/office/drawing/2014/main" id="{A71F25E7-5995-F706-5A94-C19E5DF2AE67}"/>
              </a:ext>
            </a:extLst>
          </p:cNvPr>
          <p:cNvPicPr>
            <a:picLocks noChangeAspect="1"/>
          </p:cNvPicPr>
          <p:nvPr/>
        </p:nvPicPr>
        <p:blipFill rotWithShape="1">
          <a:blip r:embed="rId3"/>
          <a:srcRect b="6822"/>
          <a:stretch/>
        </p:blipFill>
        <p:spPr>
          <a:xfrm>
            <a:off x="720462" y="869292"/>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A45B1CC9-CD6E-9209-98F9-A8B0ECEECCF6}"/>
              </a:ext>
            </a:extLst>
          </p:cNvPr>
          <p:cNvSpPr txBox="1"/>
          <p:nvPr/>
        </p:nvSpPr>
        <p:spPr>
          <a:xfrm>
            <a:off x="353857" y="4905173"/>
            <a:ext cx="2984766"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Select the cells you want to include in your calculation. Make sure to include all of the values for all of the layers.</a:t>
            </a:r>
          </a:p>
        </p:txBody>
      </p:sp>
    </p:spTree>
    <p:extLst>
      <p:ext uri="{BB962C8B-B14F-4D97-AF65-F5344CB8AC3E}">
        <p14:creationId xmlns:p14="http://schemas.microsoft.com/office/powerpoint/2010/main" val="3210873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3" name="Picture 2">
            <a:extLst>
              <a:ext uri="{FF2B5EF4-FFF2-40B4-BE49-F238E27FC236}">
                <a16:creationId xmlns:a16="http://schemas.microsoft.com/office/drawing/2014/main" id="{EA6658A3-9E6F-E202-31AD-599DCCE333C5}"/>
              </a:ext>
            </a:extLst>
          </p:cNvPr>
          <p:cNvPicPr>
            <a:picLocks noChangeAspect="1"/>
          </p:cNvPicPr>
          <p:nvPr/>
        </p:nvPicPr>
        <p:blipFill rotWithShape="1">
          <a:blip r:embed="rId3"/>
          <a:srcRect b="6822"/>
          <a:stretch/>
        </p:blipFill>
        <p:spPr>
          <a:xfrm>
            <a:off x="720462" y="869292"/>
            <a:ext cx="10751068" cy="5634934"/>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B582C817-59CF-9A01-4EC4-025838FA8404}"/>
              </a:ext>
            </a:extLst>
          </p:cNvPr>
          <p:cNvSpPr txBox="1"/>
          <p:nvPr/>
        </p:nvSpPr>
        <p:spPr>
          <a:xfrm>
            <a:off x="353857" y="4894540"/>
            <a:ext cx="4505222"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A pairwise correlation table will appear. Let’s format it to show us the layers that are very correlated! Click “Conditional Formatting”, “Highlight Cell Rules”, and “Greater Than…”. Input the number 0.7.</a:t>
            </a:r>
          </a:p>
        </p:txBody>
      </p:sp>
    </p:spTree>
    <p:extLst>
      <p:ext uri="{BB962C8B-B14F-4D97-AF65-F5344CB8AC3E}">
        <p14:creationId xmlns:p14="http://schemas.microsoft.com/office/powerpoint/2010/main" val="145090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Opening QGIS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12" name="Picture 11">
            <a:extLst>
              <a:ext uri="{FF2B5EF4-FFF2-40B4-BE49-F238E27FC236}">
                <a16:creationId xmlns:a16="http://schemas.microsoft.com/office/drawing/2014/main" id="{54777F37-49BA-C58D-2FAB-298BD4A66557}"/>
              </a:ext>
            </a:extLst>
          </p:cNvPr>
          <p:cNvPicPr>
            <a:picLocks noChangeAspect="1"/>
          </p:cNvPicPr>
          <p:nvPr/>
        </p:nvPicPr>
        <p:blipFill rotWithShape="1">
          <a:blip r:embed="rId3"/>
          <a:srcRect b="6822"/>
          <a:stretch/>
        </p:blipFill>
        <p:spPr>
          <a:xfrm>
            <a:off x="715366" y="871306"/>
            <a:ext cx="10761263" cy="5640278"/>
          </a:xfrm>
          <a:prstGeom prst="rect">
            <a:avLst/>
          </a:prstGeom>
          <a:ln w="25400">
            <a:solidFill>
              <a:schemeClr val="bg2">
                <a:lumMod val="75000"/>
              </a:schemeClr>
            </a:solidFill>
          </a:ln>
        </p:spPr>
      </p:pic>
    </p:spTree>
    <p:extLst>
      <p:ext uri="{BB962C8B-B14F-4D97-AF65-F5344CB8AC3E}">
        <p14:creationId xmlns:p14="http://schemas.microsoft.com/office/powerpoint/2010/main" val="2508598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14 – Calculate correlation</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9825EF39-8DAC-665E-9F2C-E789247F43F7}"/>
              </a:ext>
            </a:extLst>
          </p:cNvPr>
          <p:cNvPicPr>
            <a:picLocks noChangeAspect="1"/>
          </p:cNvPicPr>
          <p:nvPr/>
        </p:nvPicPr>
        <p:blipFill rotWithShape="1">
          <a:blip r:embed="rId3"/>
          <a:srcRect b="6666"/>
          <a:stretch/>
        </p:blipFill>
        <p:spPr>
          <a:xfrm>
            <a:off x="720462" y="869291"/>
            <a:ext cx="10751068" cy="5644311"/>
          </a:xfrm>
          <a:prstGeom prst="rect">
            <a:avLst/>
          </a:prstGeom>
          <a:ln w="25400">
            <a:solidFill>
              <a:schemeClr val="bg2">
                <a:lumMod val="75000"/>
              </a:schemeClr>
            </a:solidFill>
          </a:ln>
        </p:spPr>
      </p:pic>
      <p:sp>
        <p:nvSpPr>
          <p:cNvPr id="11" name="TextBox 10">
            <a:extLst>
              <a:ext uri="{FF2B5EF4-FFF2-40B4-BE49-F238E27FC236}">
                <a16:creationId xmlns:a16="http://schemas.microsoft.com/office/drawing/2014/main" id="{7E48D0BE-900E-DF51-472D-97682E801C11}"/>
              </a:ext>
            </a:extLst>
          </p:cNvPr>
          <p:cNvSpPr txBox="1"/>
          <p:nvPr/>
        </p:nvSpPr>
        <p:spPr>
          <a:xfrm>
            <a:off x="7934870" y="3076373"/>
            <a:ext cx="3356907" cy="1631216"/>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 values highlighted in red are all greater than 0.7. Now, it is time to eliminate at random the highly correlated layers! </a:t>
            </a:r>
          </a:p>
        </p:txBody>
      </p:sp>
    </p:spTree>
    <p:extLst>
      <p:ext uri="{BB962C8B-B14F-4D97-AF65-F5344CB8AC3E}">
        <p14:creationId xmlns:p14="http://schemas.microsoft.com/office/powerpoint/2010/main" val="1031115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15 – Eliminate correlated layers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6" name="Picture 5">
            <a:extLst>
              <a:ext uri="{FF2B5EF4-FFF2-40B4-BE49-F238E27FC236}">
                <a16:creationId xmlns:a16="http://schemas.microsoft.com/office/drawing/2014/main" id="{9825EF39-8DAC-665E-9F2C-E789247F43F7}"/>
              </a:ext>
            </a:extLst>
          </p:cNvPr>
          <p:cNvPicPr>
            <a:picLocks noChangeAspect="1"/>
          </p:cNvPicPr>
          <p:nvPr/>
        </p:nvPicPr>
        <p:blipFill rotWithShape="1">
          <a:blip r:embed="rId3"/>
          <a:srcRect b="6666"/>
          <a:stretch/>
        </p:blipFill>
        <p:spPr>
          <a:xfrm>
            <a:off x="720462" y="869291"/>
            <a:ext cx="10751068" cy="5644311"/>
          </a:xfrm>
          <a:prstGeom prst="rect">
            <a:avLst/>
          </a:prstGeom>
          <a:ln w="25400">
            <a:solidFill>
              <a:schemeClr val="bg2">
                <a:lumMod val="75000"/>
              </a:schemeClr>
            </a:solidFill>
          </a:ln>
        </p:spPr>
      </p:pic>
      <p:sp>
        <p:nvSpPr>
          <p:cNvPr id="2" name="Arrow: Down 1">
            <a:extLst>
              <a:ext uri="{FF2B5EF4-FFF2-40B4-BE49-F238E27FC236}">
                <a16:creationId xmlns:a16="http://schemas.microsoft.com/office/drawing/2014/main" id="{182329CF-C3AB-8F0A-8C92-FF9D8E2DCC03}"/>
              </a:ext>
            </a:extLst>
          </p:cNvPr>
          <p:cNvSpPr/>
          <p:nvPr/>
        </p:nvSpPr>
        <p:spPr>
          <a:xfrm>
            <a:off x="8685250" y="2355351"/>
            <a:ext cx="340242" cy="393405"/>
          </a:xfrm>
          <a:prstGeom prst="down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Arrow: Down 10">
            <a:extLst>
              <a:ext uri="{FF2B5EF4-FFF2-40B4-BE49-F238E27FC236}">
                <a16:creationId xmlns:a16="http://schemas.microsoft.com/office/drawing/2014/main" id="{7D42450E-EA21-B1BD-BEA3-1B112787CAEA}"/>
              </a:ext>
            </a:extLst>
          </p:cNvPr>
          <p:cNvSpPr/>
          <p:nvPr/>
        </p:nvSpPr>
        <p:spPr>
          <a:xfrm>
            <a:off x="1472664" y="2342704"/>
            <a:ext cx="340242" cy="393405"/>
          </a:xfrm>
          <a:prstGeom prst="down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Arrow: Down 11">
            <a:extLst>
              <a:ext uri="{FF2B5EF4-FFF2-40B4-BE49-F238E27FC236}">
                <a16:creationId xmlns:a16="http://schemas.microsoft.com/office/drawing/2014/main" id="{C5280A35-7A1F-D0BD-10A4-4B4626AFC7F0}"/>
              </a:ext>
            </a:extLst>
          </p:cNvPr>
          <p:cNvSpPr/>
          <p:nvPr/>
        </p:nvSpPr>
        <p:spPr>
          <a:xfrm>
            <a:off x="1959041" y="2342703"/>
            <a:ext cx="340242" cy="393405"/>
          </a:xfrm>
          <a:prstGeom prst="down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Arrow: Down 13">
            <a:extLst>
              <a:ext uri="{FF2B5EF4-FFF2-40B4-BE49-F238E27FC236}">
                <a16:creationId xmlns:a16="http://schemas.microsoft.com/office/drawing/2014/main" id="{467D2184-8FBD-C1D1-228F-DF588C605750}"/>
              </a:ext>
            </a:extLst>
          </p:cNvPr>
          <p:cNvSpPr/>
          <p:nvPr/>
        </p:nvSpPr>
        <p:spPr>
          <a:xfrm>
            <a:off x="3923414" y="2342706"/>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Arrow: Down 14">
            <a:extLst>
              <a:ext uri="{FF2B5EF4-FFF2-40B4-BE49-F238E27FC236}">
                <a16:creationId xmlns:a16="http://schemas.microsoft.com/office/drawing/2014/main" id="{40C60023-28E7-63F7-C0EC-880223F64166}"/>
              </a:ext>
            </a:extLst>
          </p:cNvPr>
          <p:cNvSpPr/>
          <p:nvPr/>
        </p:nvSpPr>
        <p:spPr>
          <a:xfrm>
            <a:off x="6763767" y="2355352"/>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Arrow: Down 15">
            <a:extLst>
              <a:ext uri="{FF2B5EF4-FFF2-40B4-BE49-F238E27FC236}">
                <a16:creationId xmlns:a16="http://schemas.microsoft.com/office/drawing/2014/main" id="{D0296FC8-4FBD-A71B-BB18-557E3713009F}"/>
              </a:ext>
            </a:extLst>
          </p:cNvPr>
          <p:cNvSpPr/>
          <p:nvPr/>
        </p:nvSpPr>
        <p:spPr>
          <a:xfrm>
            <a:off x="5802716" y="2342705"/>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Arrow: Down 16">
            <a:extLst>
              <a:ext uri="{FF2B5EF4-FFF2-40B4-BE49-F238E27FC236}">
                <a16:creationId xmlns:a16="http://schemas.microsoft.com/office/drawing/2014/main" id="{9E8855E7-5A7D-776E-3112-602F4E22F20E}"/>
              </a:ext>
            </a:extLst>
          </p:cNvPr>
          <p:cNvSpPr/>
          <p:nvPr/>
        </p:nvSpPr>
        <p:spPr>
          <a:xfrm>
            <a:off x="6276862" y="2342705"/>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Arrow: Down 17">
            <a:extLst>
              <a:ext uri="{FF2B5EF4-FFF2-40B4-BE49-F238E27FC236}">
                <a16:creationId xmlns:a16="http://schemas.microsoft.com/office/drawing/2014/main" id="{DEFC42A7-39C3-40E9-67EE-B99D59C20288}"/>
              </a:ext>
            </a:extLst>
          </p:cNvPr>
          <p:cNvSpPr/>
          <p:nvPr/>
        </p:nvSpPr>
        <p:spPr>
          <a:xfrm rot="16200000">
            <a:off x="381692" y="3073731"/>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Arrow: Down 21">
            <a:extLst>
              <a:ext uri="{FF2B5EF4-FFF2-40B4-BE49-F238E27FC236}">
                <a16:creationId xmlns:a16="http://schemas.microsoft.com/office/drawing/2014/main" id="{52CDB86C-C45F-48DA-7B87-4E74D5D0D016}"/>
              </a:ext>
            </a:extLst>
          </p:cNvPr>
          <p:cNvSpPr/>
          <p:nvPr/>
        </p:nvSpPr>
        <p:spPr>
          <a:xfrm rot="16200000">
            <a:off x="381692" y="3490613"/>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Arrow: Down 22">
            <a:extLst>
              <a:ext uri="{FF2B5EF4-FFF2-40B4-BE49-F238E27FC236}">
                <a16:creationId xmlns:a16="http://schemas.microsoft.com/office/drawing/2014/main" id="{C2F4AB48-E8A2-FBD1-CF4D-053381BE1492}"/>
              </a:ext>
            </a:extLst>
          </p:cNvPr>
          <p:cNvSpPr/>
          <p:nvPr/>
        </p:nvSpPr>
        <p:spPr>
          <a:xfrm rot="16200000">
            <a:off x="381692" y="3621996"/>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Arrow: Down 23">
            <a:extLst>
              <a:ext uri="{FF2B5EF4-FFF2-40B4-BE49-F238E27FC236}">
                <a16:creationId xmlns:a16="http://schemas.microsoft.com/office/drawing/2014/main" id="{599A3EE6-7F34-BC60-F0D8-D598D0E08B04}"/>
              </a:ext>
            </a:extLst>
          </p:cNvPr>
          <p:cNvSpPr/>
          <p:nvPr/>
        </p:nvSpPr>
        <p:spPr>
          <a:xfrm rot="16200000">
            <a:off x="375885" y="4494697"/>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Arrow: Down 24">
            <a:extLst>
              <a:ext uri="{FF2B5EF4-FFF2-40B4-BE49-F238E27FC236}">
                <a16:creationId xmlns:a16="http://schemas.microsoft.com/office/drawing/2014/main" id="{12831E4A-81AC-5446-E53E-2EB013CFE4F2}"/>
              </a:ext>
            </a:extLst>
          </p:cNvPr>
          <p:cNvSpPr/>
          <p:nvPr/>
        </p:nvSpPr>
        <p:spPr>
          <a:xfrm rot="16200000">
            <a:off x="381693" y="4215372"/>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Arrow: Down 25">
            <a:extLst>
              <a:ext uri="{FF2B5EF4-FFF2-40B4-BE49-F238E27FC236}">
                <a16:creationId xmlns:a16="http://schemas.microsoft.com/office/drawing/2014/main" id="{97E3B0F9-8DB7-8451-F501-B235FECEA592}"/>
              </a:ext>
            </a:extLst>
          </p:cNvPr>
          <p:cNvSpPr/>
          <p:nvPr/>
        </p:nvSpPr>
        <p:spPr>
          <a:xfrm rot="16200000">
            <a:off x="381691" y="4355034"/>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Arrow: Down 26">
            <a:extLst>
              <a:ext uri="{FF2B5EF4-FFF2-40B4-BE49-F238E27FC236}">
                <a16:creationId xmlns:a16="http://schemas.microsoft.com/office/drawing/2014/main" id="{AD57FF51-2A5A-9119-ED87-37F5BC154EE1}"/>
              </a:ext>
            </a:extLst>
          </p:cNvPr>
          <p:cNvSpPr/>
          <p:nvPr/>
        </p:nvSpPr>
        <p:spPr>
          <a:xfrm rot="16200000">
            <a:off x="370174" y="4641548"/>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Arrow: Down 27">
            <a:extLst>
              <a:ext uri="{FF2B5EF4-FFF2-40B4-BE49-F238E27FC236}">
                <a16:creationId xmlns:a16="http://schemas.microsoft.com/office/drawing/2014/main" id="{DD37D2A2-EF31-5B94-0CD3-E82F896EB69B}"/>
              </a:ext>
            </a:extLst>
          </p:cNvPr>
          <p:cNvSpPr/>
          <p:nvPr/>
        </p:nvSpPr>
        <p:spPr>
          <a:xfrm>
            <a:off x="2918368" y="2342703"/>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Arrow: Down 28">
            <a:extLst>
              <a:ext uri="{FF2B5EF4-FFF2-40B4-BE49-F238E27FC236}">
                <a16:creationId xmlns:a16="http://schemas.microsoft.com/office/drawing/2014/main" id="{966E559B-5B71-D6BC-2D1E-A4CBC78962F0}"/>
              </a:ext>
            </a:extLst>
          </p:cNvPr>
          <p:cNvSpPr/>
          <p:nvPr/>
        </p:nvSpPr>
        <p:spPr>
          <a:xfrm>
            <a:off x="3407894" y="2342703"/>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Arrow: Down 29">
            <a:extLst>
              <a:ext uri="{FF2B5EF4-FFF2-40B4-BE49-F238E27FC236}">
                <a16:creationId xmlns:a16="http://schemas.microsoft.com/office/drawing/2014/main" id="{32AD6D17-8DF2-91B9-D909-0D5B8031DE3E}"/>
              </a:ext>
            </a:extLst>
          </p:cNvPr>
          <p:cNvSpPr/>
          <p:nvPr/>
        </p:nvSpPr>
        <p:spPr>
          <a:xfrm>
            <a:off x="7202241" y="2342702"/>
            <a:ext cx="340242" cy="393405"/>
          </a:xfrm>
          <a:prstGeom prst="downArrow">
            <a:avLst>
              <a:gd name="adj1" fmla="val 50000"/>
              <a:gd name="adj2" fmla="val 50000"/>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Arrow: Down 30">
            <a:extLst>
              <a:ext uri="{FF2B5EF4-FFF2-40B4-BE49-F238E27FC236}">
                <a16:creationId xmlns:a16="http://schemas.microsoft.com/office/drawing/2014/main" id="{9BBC9ED6-8CE8-6CAC-C05A-2FF8A61F6640}"/>
              </a:ext>
            </a:extLst>
          </p:cNvPr>
          <p:cNvSpPr/>
          <p:nvPr/>
        </p:nvSpPr>
        <p:spPr>
          <a:xfrm>
            <a:off x="9204272" y="2376267"/>
            <a:ext cx="340242" cy="393405"/>
          </a:xfrm>
          <a:prstGeom prst="down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Arrow: Down 31">
            <a:extLst>
              <a:ext uri="{FF2B5EF4-FFF2-40B4-BE49-F238E27FC236}">
                <a16:creationId xmlns:a16="http://schemas.microsoft.com/office/drawing/2014/main" id="{96BC0745-5270-2FD6-3B5D-8917BE3D8D12}"/>
              </a:ext>
            </a:extLst>
          </p:cNvPr>
          <p:cNvSpPr/>
          <p:nvPr/>
        </p:nvSpPr>
        <p:spPr>
          <a:xfrm>
            <a:off x="10071209" y="2346217"/>
            <a:ext cx="340242" cy="393405"/>
          </a:xfrm>
          <a:prstGeom prst="down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Arrow: Down 32">
            <a:extLst>
              <a:ext uri="{FF2B5EF4-FFF2-40B4-BE49-F238E27FC236}">
                <a16:creationId xmlns:a16="http://schemas.microsoft.com/office/drawing/2014/main" id="{A488B994-CA6D-7CC6-E7C0-95474BF948BC}"/>
              </a:ext>
            </a:extLst>
          </p:cNvPr>
          <p:cNvSpPr/>
          <p:nvPr/>
        </p:nvSpPr>
        <p:spPr>
          <a:xfrm rot="16200000">
            <a:off x="381691" y="2926879"/>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Arrow: Down 33">
            <a:extLst>
              <a:ext uri="{FF2B5EF4-FFF2-40B4-BE49-F238E27FC236}">
                <a16:creationId xmlns:a16="http://schemas.microsoft.com/office/drawing/2014/main" id="{CFA8F4F4-7CD0-35B1-1FA2-E312D5063E13}"/>
              </a:ext>
            </a:extLst>
          </p:cNvPr>
          <p:cNvSpPr/>
          <p:nvPr/>
        </p:nvSpPr>
        <p:spPr>
          <a:xfrm rot="16200000">
            <a:off x="387500" y="3350950"/>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Arrow: Down 34">
            <a:extLst>
              <a:ext uri="{FF2B5EF4-FFF2-40B4-BE49-F238E27FC236}">
                <a16:creationId xmlns:a16="http://schemas.microsoft.com/office/drawing/2014/main" id="{82D17560-F526-32E2-60E2-BF703615A9FF}"/>
              </a:ext>
            </a:extLst>
          </p:cNvPr>
          <p:cNvSpPr/>
          <p:nvPr/>
        </p:nvSpPr>
        <p:spPr>
          <a:xfrm rot="16200000">
            <a:off x="363971" y="5108177"/>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Arrow: Down 35">
            <a:extLst>
              <a:ext uri="{FF2B5EF4-FFF2-40B4-BE49-F238E27FC236}">
                <a16:creationId xmlns:a16="http://schemas.microsoft.com/office/drawing/2014/main" id="{819BF6C4-CB30-E2C8-B0C2-8A178C6C717D}"/>
              </a:ext>
            </a:extLst>
          </p:cNvPr>
          <p:cNvSpPr/>
          <p:nvPr/>
        </p:nvSpPr>
        <p:spPr>
          <a:xfrm rot="16200000">
            <a:off x="363972" y="5237657"/>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Arrow: Down 36">
            <a:extLst>
              <a:ext uri="{FF2B5EF4-FFF2-40B4-BE49-F238E27FC236}">
                <a16:creationId xmlns:a16="http://schemas.microsoft.com/office/drawing/2014/main" id="{2F778CC8-6E4E-9362-2095-2B0C7005CE56}"/>
              </a:ext>
            </a:extLst>
          </p:cNvPr>
          <p:cNvSpPr/>
          <p:nvPr/>
        </p:nvSpPr>
        <p:spPr>
          <a:xfrm rot="16200000">
            <a:off x="363971" y="5537227"/>
            <a:ext cx="203393" cy="246322"/>
          </a:xfrm>
          <a:prstGeom prst="downArrow">
            <a:avLst>
              <a:gd name="adj1" fmla="val 31250"/>
              <a:gd name="adj2" fmla="val 43751"/>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9211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039213-54E2-0448-1569-9969C91125EC}"/>
              </a:ext>
            </a:extLst>
          </p:cNvPr>
          <p:cNvPicPr>
            <a:picLocks noChangeAspect="1"/>
          </p:cNvPicPr>
          <p:nvPr/>
        </p:nvPicPr>
        <p:blipFill rotWithShape="1">
          <a:blip r:embed="rId2"/>
          <a:srcRect b="6666"/>
          <a:stretch/>
        </p:blipFill>
        <p:spPr>
          <a:xfrm>
            <a:off x="597303" y="869290"/>
            <a:ext cx="10751068" cy="5644311"/>
          </a:xfrm>
          <a:prstGeom prst="rect">
            <a:avLst/>
          </a:prstGeom>
          <a:ln w="25400">
            <a:solidFill>
              <a:schemeClr val="bg2">
                <a:lumMod val="75000"/>
              </a:schemeClr>
            </a:solidFill>
          </a:ln>
        </p:spPr>
      </p:pic>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15 – Eliminate correlated layers</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5" name="TextBox 14">
            <a:extLst>
              <a:ext uri="{FF2B5EF4-FFF2-40B4-BE49-F238E27FC236}">
                <a16:creationId xmlns:a16="http://schemas.microsoft.com/office/drawing/2014/main" id="{FD5459F2-6AFA-5268-5BE0-A997910ED5F3}"/>
              </a:ext>
            </a:extLst>
          </p:cNvPr>
          <p:cNvSpPr txBox="1"/>
          <p:nvPr/>
        </p:nvSpPr>
        <p:spPr>
          <a:xfrm>
            <a:off x="8463516" y="3152553"/>
            <a:ext cx="2700670" cy="2554545"/>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There! Only layer 14 still shows strong correlation (correlation index over 0.7)! For now, let’s keep it, so we match what is being conducted for the R track!</a:t>
            </a:r>
          </a:p>
        </p:txBody>
      </p:sp>
    </p:spTree>
    <p:extLst>
      <p:ext uri="{BB962C8B-B14F-4D97-AF65-F5344CB8AC3E}">
        <p14:creationId xmlns:p14="http://schemas.microsoft.com/office/powerpoint/2010/main" val="3489340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A8E568B-E3FB-D01D-4213-ADC56979EE5E}"/>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15 – </a:t>
            </a:r>
            <a:r>
              <a:rPr lang="en-US" sz="4400" b="1">
                <a:solidFill>
                  <a:srgbClr val="4472C4"/>
                </a:solidFill>
                <a:latin typeface="+mj-lt"/>
              </a:rPr>
              <a:t>Eliminate correlated </a:t>
            </a:r>
            <a:r>
              <a:rPr lang="en-US" sz="4400" b="1" dirty="0">
                <a:solidFill>
                  <a:srgbClr val="4472C4"/>
                </a:solidFill>
                <a:latin typeface="+mj-lt"/>
              </a:rPr>
              <a:t>l</a:t>
            </a:r>
            <a:r>
              <a:rPr lang="en-US" sz="4400" b="1">
                <a:solidFill>
                  <a:srgbClr val="4472C4"/>
                </a:solidFill>
                <a:latin typeface="+mj-lt"/>
              </a:rPr>
              <a:t>ayers</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sp>
        <p:nvSpPr>
          <p:cNvPr id="10" name="TextBox 9">
            <a:extLst>
              <a:ext uri="{FF2B5EF4-FFF2-40B4-BE49-F238E27FC236}">
                <a16:creationId xmlns:a16="http://schemas.microsoft.com/office/drawing/2014/main" id="{7B9065D2-73EC-F035-BA6E-A82B6C4F28C9}"/>
              </a:ext>
            </a:extLst>
          </p:cNvPr>
          <p:cNvSpPr txBox="1"/>
          <p:nvPr/>
        </p:nvSpPr>
        <p:spPr>
          <a:xfrm>
            <a:off x="781049" y="728776"/>
            <a:ext cx="11042355" cy="5764527"/>
          </a:xfrm>
          <a:prstGeom prst="rect">
            <a:avLst/>
          </a:prstGeom>
          <a:noFill/>
        </p:spPr>
        <p:txBody>
          <a:bodyPr wrap="square">
            <a:spAutoFit/>
          </a:bodyPr>
          <a:lstStyle/>
          <a:p>
            <a:pPr>
              <a:lnSpc>
                <a:spcPct val="150000"/>
              </a:lnSpc>
            </a:pPr>
            <a:r>
              <a:rPr lang="en-US" sz="2400" b="1" dirty="0">
                <a:solidFill>
                  <a:srgbClr val="4472C4"/>
                </a:solidFill>
              </a:rPr>
              <a:t>Now, we are ready to move on to </a:t>
            </a:r>
            <a:r>
              <a:rPr lang="en-US" sz="2400" b="1" dirty="0" err="1">
                <a:solidFill>
                  <a:srgbClr val="4472C4"/>
                </a:solidFill>
              </a:rPr>
              <a:t>MaxEnt</a:t>
            </a:r>
            <a:r>
              <a:rPr lang="en-US" sz="2400" b="1" dirty="0">
                <a:solidFill>
                  <a:srgbClr val="4472C4"/>
                </a:solidFill>
              </a:rPr>
              <a:t> to start working on the species distribution models! </a:t>
            </a:r>
          </a:p>
          <a:p>
            <a:pPr>
              <a:lnSpc>
                <a:spcPct val="150000"/>
              </a:lnSpc>
            </a:pPr>
            <a:r>
              <a:rPr lang="en-US" sz="2400" b="1" dirty="0">
                <a:solidFill>
                  <a:srgbClr val="4472C4"/>
                </a:solidFill>
              </a:rPr>
              <a:t>We will be using the following clipped layers:</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3</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7</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8</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9</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14</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15</a:t>
            </a:r>
          </a:p>
          <a:p>
            <a:pPr marL="800100" lvl="1" indent="-342900">
              <a:lnSpc>
                <a:spcPct val="150000"/>
              </a:lnSpc>
              <a:buFont typeface="Arial" panose="020B0604020202020204" pitchFamily="34" charset="0"/>
              <a:buChar char="•"/>
            </a:pPr>
            <a:r>
              <a:rPr lang="en-US" sz="2200" b="1" dirty="0" err="1">
                <a:solidFill>
                  <a:srgbClr val="4472C4"/>
                </a:solidFill>
              </a:rPr>
              <a:t>Bioclim</a:t>
            </a:r>
            <a:r>
              <a:rPr lang="en-US" sz="2200" b="1" dirty="0">
                <a:solidFill>
                  <a:srgbClr val="4472C4"/>
                </a:solidFill>
              </a:rPr>
              <a:t> 18</a:t>
            </a:r>
          </a:p>
          <a:p>
            <a:pPr marL="800100" lvl="1" indent="-342900">
              <a:lnSpc>
                <a:spcPct val="150000"/>
              </a:lnSpc>
              <a:buFont typeface="Arial" panose="020B0604020202020204" pitchFamily="34" charset="0"/>
              <a:buChar char="•"/>
            </a:pPr>
            <a:r>
              <a:rPr lang="en-US" sz="2200" b="1" dirty="0">
                <a:solidFill>
                  <a:srgbClr val="4472C4"/>
                </a:solidFill>
              </a:rPr>
              <a:t>ELEVATION</a:t>
            </a:r>
          </a:p>
        </p:txBody>
      </p:sp>
    </p:spTree>
    <p:extLst>
      <p:ext uri="{BB962C8B-B14F-4D97-AF65-F5344CB8AC3E}">
        <p14:creationId xmlns:p14="http://schemas.microsoft.com/office/powerpoint/2010/main" val="115380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1 – Load </a:t>
            </a:r>
            <a:r>
              <a:rPr lang="en-US" sz="4400" b="1" dirty="0" err="1">
                <a:solidFill>
                  <a:srgbClr val="4472C4"/>
                </a:solidFill>
                <a:latin typeface="+mj-lt"/>
              </a:rPr>
              <a:t>bioclim</a:t>
            </a:r>
            <a:r>
              <a:rPr lang="en-US" sz="4400" b="1" dirty="0">
                <a:solidFill>
                  <a:srgbClr val="4472C4"/>
                </a:solidFill>
                <a:latin typeface="+mj-lt"/>
              </a:rPr>
              <a:t> raster</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1A682099-0B4F-D529-1F6B-AF5E407D9D20}"/>
              </a:ext>
            </a:extLst>
          </p:cNvPr>
          <p:cNvPicPr>
            <a:picLocks noChangeAspect="1"/>
          </p:cNvPicPr>
          <p:nvPr/>
        </p:nvPicPr>
        <p:blipFill rotWithShape="1">
          <a:blip r:embed="rId3"/>
          <a:srcRect b="7132"/>
          <a:stretch/>
        </p:blipFill>
        <p:spPr>
          <a:xfrm>
            <a:off x="683139" y="865668"/>
            <a:ext cx="10825722" cy="5655182"/>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348A55DB-138B-1B0E-CCEC-AD6A04465379}"/>
              </a:ext>
            </a:extLst>
          </p:cNvPr>
          <p:cNvSpPr txBox="1"/>
          <p:nvPr/>
        </p:nvSpPr>
        <p:spPr>
          <a:xfrm>
            <a:off x="332591" y="5515820"/>
            <a:ext cx="2804013" cy="1015663"/>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Drag one </a:t>
            </a:r>
            <a:r>
              <a:rPr lang="en-US" sz="2000" b="1" i="1" dirty="0" err="1">
                <a:solidFill>
                  <a:schemeClr val="tx1">
                    <a:lumMod val="65000"/>
                    <a:lumOff val="35000"/>
                  </a:schemeClr>
                </a:solidFill>
              </a:rPr>
              <a:t>bioclim</a:t>
            </a:r>
            <a:r>
              <a:rPr lang="en-US" sz="2000" b="1" i="1" dirty="0">
                <a:solidFill>
                  <a:schemeClr val="tx1">
                    <a:lumMod val="65000"/>
                    <a:lumOff val="35000"/>
                  </a:schemeClr>
                </a:solidFill>
              </a:rPr>
              <a:t> layer </a:t>
            </a:r>
            <a:r>
              <a:rPr lang="en-US" sz="2000" b="1" dirty="0">
                <a:solidFill>
                  <a:schemeClr val="tx1">
                    <a:lumMod val="65000"/>
                    <a:lumOff val="35000"/>
                  </a:schemeClr>
                </a:solidFill>
              </a:rPr>
              <a:t>to the opened and empty QGIS window. </a:t>
            </a:r>
          </a:p>
        </p:txBody>
      </p:sp>
    </p:spTree>
    <p:extLst>
      <p:ext uri="{BB962C8B-B14F-4D97-AF65-F5344CB8AC3E}">
        <p14:creationId xmlns:p14="http://schemas.microsoft.com/office/powerpoint/2010/main" val="115182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a:solidFill>
                  <a:srgbClr val="4472C4"/>
                </a:solidFill>
                <a:latin typeface="+mj-lt"/>
              </a:rPr>
              <a:t>1 – Load bioclim raster</a:t>
            </a:r>
            <a:endParaRPr lang="en-US" sz="4400" b="1" dirty="0">
              <a:solidFill>
                <a:srgbClr val="4472C4"/>
              </a:solidFill>
              <a:latin typeface="+mj-lt"/>
            </a:endParaRP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826AC068-D7C4-694C-11AE-EE5F94027327}"/>
              </a:ext>
            </a:extLst>
          </p:cNvPr>
          <p:cNvPicPr>
            <a:picLocks noChangeAspect="1"/>
          </p:cNvPicPr>
          <p:nvPr/>
        </p:nvPicPr>
        <p:blipFill rotWithShape="1">
          <a:blip r:embed="rId3"/>
          <a:srcRect b="6666"/>
          <a:stretch/>
        </p:blipFill>
        <p:spPr>
          <a:xfrm>
            <a:off x="685209" y="850781"/>
            <a:ext cx="10821577" cy="5681328"/>
          </a:xfrm>
          <a:prstGeom prst="rect">
            <a:avLst/>
          </a:prstGeom>
          <a:ln w="25400">
            <a:solidFill>
              <a:schemeClr val="bg2">
                <a:lumMod val="75000"/>
              </a:schemeClr>
            </a:solidFill>
          </a:ln>
        </p:spPr>
      </p:pic>
      <p:sp>
        <p:nvSpPr>
          <p:cNvPr id="11" name="TextBox 10">
            <a:extLst>
              <a:ext uri="{FF2B5EF4-FFF2-40B4-BE49-F238E27FC236}">
                <a16:creationId xmlns:a16="http://schemas.microsoft.com/office/drawing/2014/main" id="{73AF4356-965A-E8B0-21B7-6E16DD9F7755}"/>
              </a:ext>
            </a:extLst>
          </p:cNvPr>
          <p:cNvSpPr txBox="1"/>
          <p:nvPr/>
        </p:nvSpPr>
        <p:spPr>
          <a:xfrm>
            <a:off x="332591" y="5229936"/>
            <a:ext cx="2804013"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Layer should load and in the left side of QGIS you should see a panel named “Layers”.</a:t>
            </a:r>
          </a:p>
        </p:txBody>
      </p:sp>
    </p:spTree>
    <p:extLst>
      <p:ext uri="{BB962C8B-B14F-4D97-AF65-F5344CB8AC3E}">
        <p14:creationId xmlns:p14="http://schemas.microsoft.com/office/powerpoint/2010/main" val="397415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5D3EB-C9CC-9588-E66A-8C451049FEB5}"/>
              </a:ext>
            </a:extLst>
          </p:cNvPr>
          <p:cNvSpPr txBox="1"/>
          <p:nvPr/>
        </p:nvSpPr>
        <p:spPr>
          <a:xfrm>
            <a:off x="-4" y="0"/>
            <a:ext cx="12192004" cy="769441"/>
          </a:xfrm>
          <a:prstGeom prst="rect">
            <a:avLst/>
          </a:prstGeom>
          <a:solidFill>
            <a:schemeClr val="accent6">
              <a:lumMod val="40000"/>
              <a:lumOff val="60000"/>
            </a:schemeClr>
          </a:solidFill>
          <a:ln w="25400">
            <a:solidFill>
              <a:schemeClr val="bg2">
                <a:lumMod val="75000"/>
              </a:schemeClr>
            </a:solidFill>
          </a:ln>
        </p:spPr>
        <p:txBody>
          <a:bodyPr wrap="square" rtlCol="0">
            <a:spAutoFit/>
          </a:bodyPr>
          <a:lstStyle/>
          <a:p>
            <a:pPr marL="548640"/>
            <a:r>
              <a:rPr lang="en-US" sz="4400" b="1" dirty="0">
                <a:solidFill>
                  <a:srgbClr val="4472C4"/>
                </a:solidFill>
                <a:latin typeface="+mj-lt"/>
              </a:rPr>
              <a:t>2 – Load occurrence data</a:t>
            </a:r>
          </a:p>
        </p:txBody>
      </p:sp>
      <p:pic>
        <p:nvPicPr>
          <p:cNvPr id="4" name="Picture 3">
            <a:extLst>
              <a:ext uri="{FF2B5EF4-FFF2-40B4-BE49-F238E27FC236}">
                <a16:creationId xmlns:a16="http://schemas.microsoft.com/office/drawing/2014/main" id="{B835C05A-91A4-739F-D1AE-2FECB044056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30009" r="188" b="63106"/>
          <a:stretch/>
        </p:blipFill>
        <p:spPr>
          <a:xfrm>
            <a:off x="1" y="6613450"/>
            <a:ext cx="12192000" cy="244549"/>
          </a:xfrm>
          <a:prstGeom prst="rect">
            <a:avLst/>
          </a:prstGeom>
          <a:ln>
            <a:noFill/>
          </a:ln>
        </p:spPr>
      </p:pic>
      <p:pic>
        <p:nvPicPr>
          <p:cNvPr id="7" name="Picture 6">
            <a:extLst>
              <a:ext uri="{FF2B5EF4-FFF2-40B4-BE49-F238E27FC236}">
                <a16:creationId xmlns:a16="http://schemas.microsoft.com/office/drawing/2014/main" id="{EA7D83F6-2442-6CDF-C644-1D1821563E7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8639838" y="3305839"/>
            <a:ext cx="6858000" cy="246321"/>
          </a:xfrm>
          <a:prstGeom prst="rect">
            <a:avLst/>
          </a:prstGeom>
          <a:ln>
            <a:noFill/>
          </a:ln>
        </p:spPr>
      </p:pic>
      <p:pic>
        <p:nvPicPr>
          <p:cNvPr id="8" name="Picture 7">
            <a:extLst>
              <a:ext uri="{FF2B5EF4-FFF2-40B4-BE49-F238E27FC236}">
                <a16:creationId xmlns:a16="http://schemas.microsoft.com/office/drawing/2014/main" id="{2B4A2CAE-4B9D-951B-FE73-6D31233170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595" t="29959" r="29260" b="63106"/>
          <a:stretch/>
        </p:blipFill>
        <p:spPr>
          <a:xfrm rot="5400000">
            <a:off x="-3305845" y="3312734"/>
            <a:ext cx="6858000" cy="246321"/>
          </a:xfrm>
          <a:prstGeom prst="rect">
            <a:avLst/>
          </a:prstGeom>
          <a:ln>
            <a:noFill/>
          </a:ln>
        </p:spPr>
      </p:pic>
      <p:pic>
        <p:nvPicPr>
          <p:cNvPr id="9" name="Picture 8">
            <a:extLst>
              <a:ext uri="{FF2B5EF4-FFF2-40B4-BE49-F238E27FC236}">
                <a16:creationId xmlns:a16="http://schemas.microsoft.com/office/drawing/2014/main" id="{0552CE1C-F70F-36B0-9CE1-FE37E038F861}"/>
              </a:ext>
            </a:extLst>
          </p:cNvPr>
          <p:cNvPicPr>
            <a:picLocks noChangeAspect="1"/>
          </p:cNvPicPr>
          <p:nvPr/>
        </p:nvPicPr>
        <p:blipFill rotWithShape="1">
          <a:blip r:embed="rId3"/>
          <a:srcRect b="7132"/>
          <a:stretch/>
        </p:blipFill>
        <p:spPr>
          <a:xfrm>
            <a:off x="716365" y="881213"/>
            <a:ext cx="10759266" cy="5620465"/>
          </a:xfrm>
          <a:prstGeom prst="rect">
            <a:avLst/>
          </a:prstGeom>
          <a:ln w="25400">
            <a:solidFill>
              <a:schemeClr val="bg2">
                <a:lumMod val="75000"/>
              </a:schemeClr>
            </a:solidFill>
          </a:ln>
        </p:spPr>
      </p:pic>
      <p:sp>
        <p:nvSpPr>
          <p:cNvPr id="10" name="TextBox 9">
            <a:extLst>
              <a:ext uri="{FF2B5EF4-FFF2-40B4-BE49-F238E27FC236}">
                <a16:creationId xmlns:a16="http://schemas.microsoft.com/office/drawing/2014/main" id="{F715F7A9-A7D9-4C3B-C997-2E3B7EEF7763}"/>
              </a:ext>
            </a:extLst>
          </p:cNvPr>
          <p:cNvSpPr txBox="1"/>
          <p:nvPr/>
        </p:nvSpPr>
        <p:spPr>
          <a:xfrm>
            <a:off x="353856" y="5202226"/>
            <a:ext cx="2804013" cy="1323439"/>
          </a:xfrm>
          <a:prstGeom prst="rect">
            <a:avLst/>
          </a:prstGeom>
          <a:solidFill>
            <a:schemeClr val="bg2"/>
          </a:solidFill>
          <a:ln w="25400">
            <a:solidFill>
              <a:schemeClr val="bg2">
                <a:lumMod val="75000"/>
              </a:schemeClr>
            </a:solidFill>
          </a:ln>
        </p:spPr>
        <p:txBody>
          <a:bodyPr wrap="square" rtlCol="0">
            <a:spAutoFit/>
          </a:bodyPr>
          <a:lstStyle/>
          <a:p>
            <a:r>
              <a:rPr lang="en-US" sz="2000" b="1" dirty="0">
                <a:solidFill>
                  <a:schemeClr val="tx1">
                    <a:lumMod val="65000"/>
                    <a:lumOff val="35000"/>
                  </a:schemeClr>
                </a:solidFill>
              </a:rPr>
              <a:t>Click on “Layer” on the top menu. Click “Add Layer” and then “Add Delimited Text Layer”</a:t>
            </a:r>
          </a:p>
        </p:txBody>
      </p:sp>
    </p:spTree>
    <p:extLst>
      <p:ext uri="{BB962C8B-B14F-4D97-AF65-F5344CB8AC3E}">
        <p14:creationId xmlns:p14="http://schemas.microsoft.com/office/powerpoint/2010/main" val="1041801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3623</TotalTime>
  <Words>2084</Words>
  <Application>Microsoft Macintosh PowerPoint</Application>
  <PresentationFormat>Widescreen</PresentationFormat>
  <Paragraphs>164</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Cortez,Maria Beatriz d</dc:creator>
  <cp:lastModifiedBy>Soltis,Pamela S</cp:lastModifiedBy>
  <cp:revision>31</cp:revision>
  <dcterms:created xsi:type="dcterms:W3CDTF">2022-07-15T22:58:23Z</dcterms:created>
  <dcterms:modified xsi:type="dcterms:W3CDTF">2022-07-21T19:07:01Z</dcterms:modified>
</cp:coreProperties>
</file>